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5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60" r:id="rId2"/>
    <p:sldMasterId id="2147483672" r:id="rId3"/>
    <p:sldMasterId id="2147483684" r:id="rId4"/>
    <p:sldMasterId id="2147483689" r:id="rId5"/>
    <p:sldMasterId id="2147483694" r:id="rId6"/>
  </p:sldMasterIdLst>
  <p:notesMasterIdLst>
    <p:notesMasterId r:id="rId27"/>
  </p:notesMasterIdLst>
  <p:handoutMasterIdLst>
    <p:handoutMasterId r:id="rId28"/>
  </p:handoutMasterIdLst>
  <p:sldIdLst>
    <p:sldId id="317" r:id="rId7"/>
    <p:sldId id="333" r:id="rId8"/>
    <p:sldId id="334" r:id="rId9"/>
    <p:sldId id="339" r:id="rId10"/>
    <p:sldId id="340" r:id="rId11"/>
    <p:sldId id="341" r:id="rId12"/>
    <p:sldId id="342" r:id="rId13"/>
    <p:sldId id="332" r:id="rId14"/>
    <p:sldId id="331" r:id="rId15"/>
    <p:sldId id="327" r:id="rId16"/>
    <p:sldId id="326" r:id="rId17"/>
    <p:sldId id="337" r:id="rId18"/>
    <p:sldId id="328" r:id="rId19"/>
    <p:sldId id="329" r:id="rId20"/>
    <p:sldId id="330" r:id="rId21"/>
    <p:sldId id="335" r:id="rId22"/>
    <p:sldId id="336" r:id="rId23"/>
    <p:sldId id="324" r:id="rId24"/>
    <p:sldId id="325" r:id="rId25"/>
    <p:sldId id="338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68" autoAdjust="0"/>
    <p:restoredTop sz="94682" autoAdjust="0"/>
  </p:normalViewPr>
  <p:slideViewPr>
    <p:cSldViewPr snapToGrid="0" snapToObjects="1">
      <p:cViewPr>
        <p:scale>
          <a:sx n="100" d="100"/>
          <a:sy n="100" d="100"/>
        </p:scale>
        <p:origin x="-640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28" Type="http://schemas.openxmlformats.org/officeDocument/2006/relationships/handoutMaster" Target="handoutMasters/handout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3.xml"/><Relationship Id="rId6" Type="http://schemas.openxmlformats.org/officeDocument/2006/relationships/slideMaster" Target="slideMasters/slideMaster6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3" Type="http://schemas.openxmlformats.org/officeDocument/2006/relationships/tableStyles" Target="tableStyles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4/13/17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89643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4/13/17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5594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02235-20BB-0043-9BA6-3CA39F5413C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noFill/>
        </p:spPr>
        <p:txBody>
          <a:bodyPr lIns="88789" tIns="44399" rIns="88789" bIns="44399"/>
          <a:lstStyle>
            <a:lvl1pPr defTabSz="90954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877" indent="-285722" defTabSz="90954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2888" indent="-228578" defTabSz="90954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044" indent="-228578" defTabSz="90954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199" indent="-228578" defTabSz="90954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354" indent="-228578" defTabSz="9095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508" indent="-228578" defTabSz="9095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8664" indent="-228578" defTabSz="9095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5819" indent="-228578" defTabSz="9095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09549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8DECAC-2384-45BD-B284-B16C5221EC61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ctr" defTabSz="909549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4275" name="Rectangle 7"/>
          <p:cNvSpPr txBox="1">
            <a:spLocks noGrp="1" noChangeArrowheads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33" tIns="46421" rIns="92833" bIns="46421" anchor="b"/>
          <a:lstStyle>
            <a:lvl1pPr defTabSz="9239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239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239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239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239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239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r" defTabSz="923925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67563D-1F51-439C-9004-95867666A08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23925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42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0563"/>
            <a:ext cx="4557712" cy="3419475"/>
          </a:xfrm>
          <a:ln/>
        </p:spPr>
      </p:sp>
      <p:sp>
        <p:nvSpPr>
          <p:cNvPr id="542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4988"/>
            <a:ext cx="5029200" cy="4113212"/>
          </a:xfrm>
          <a:noFill/>
        </p:spPr>
        <p:txBody>
          <a:bodyPr lIns="92833" tIns="46421" rIns="92833" bIns="46421"/>
          <a:lstStyle/>
          <a:p>
            <a:pPr defTabSz="1187334">
              <a:spcBef>
                <a:spcPct val="0"/>
              </a:spcBef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73071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EIC Realization Plans – Rolf (Wed Late Morning)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02235-20BB-0043-9BA6-3CA39F5413C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418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EIC Realization Plans – Rolf (Wed Late Morning)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02235-20BB-0043-9BA6-3CA39F5413C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1583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EIC Realization Plans – Rolf (Wed Late Morning)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02235-20BB-0043-9BA6-3CA39F5413C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526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.jpe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.jpe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.jpe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.jpe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.jpe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2.jpe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2.jpe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2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 Dec.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B.Page &amp; S. Fazio - EIC Task force meeting,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 Dec.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B.Page &amp; S. Fazio - EIC Task force meeting,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 Dec.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B.Page &amp; S. Fazio - EIC Task force meeting,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474E-7410-4B30-B789-C9A03C539B6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4/13/17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24C50-D267-46F8-9C49-D8A0E52C6863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272387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474E-7410-4B30-B789-C9A03C539B6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4/13/17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24C50-D267-46F8-9C49-D8A0E52C6863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148403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474E-7410-4B30-B789-C9A03C539B6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4/13/17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24C50-D267-46F8-9C49-D8A0E52C6863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5833350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474E-7410-4B30-B789-C9A03C539B6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4/13/17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24C50-D267-46F8-9C49-D8A0E52C6863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9390778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474E-7410-4B30-B789-C9A03C539B6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4/13/17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24C50-D267-46F8-9C49-D8A0E52C6863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9428556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474E-7410-4B30-B789-C9A03C539B6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4/13/17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24C50-D267-46F8-9C49-D8A0E52C6863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1785864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474E-7410-4B30-B789-C9A03C539B6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4/13/17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24C50-D267-46F8-9C49-D8A0E52C6863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6138951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474E-7410-4B30-B789-C9A03C539B6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4/13/17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24C50-D267-46F8-9C49-D8A0E52C6863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13085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 Dec.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B.Page &amp; S. Fazio - EIC Task force meeting,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474E-7410-4B30-B789-C9A03C539B6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4/13/17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24C50-D267-46F8-9C49-D8A0E52C6863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7755606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474E-7410-4B30-B789-C9A03C539B6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4/13/17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24C50-D267-46F8-9C49-D8A0E52C6863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0033369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474E-7410-4B30-B789-C9A03C539B6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4/13/17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24C50-D267-46F8-9C49-D8A0E52C6863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047298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474E-7410-4B30-B789-C9A03C539B6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4/13/17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24C50-D267-46F8-9C49-D8A0E52C6863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8694746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474E-7410-4B30-B789-C9A03C539B6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4/13/17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24C50-D267-46F8-9C49-D8A0E52C6863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9171333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474E-7410-4B30-B789-C9A03C539B6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4/13/17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24C50-D267-46F8-9C49-D8A0E52C6863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5409206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474E-7410-4B30-B789-C9A03C539B6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4/13/17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24C50-D267-46F8-9C49-D8A0E52C6863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3681202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474E-7410-4B30-B789-C9A03C539B6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4/13/17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24C50-D267-46F8-9C49-D8A0E52C6863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8000734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474E-7410-4B30-B789-C9A03C539B6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4/13/17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24C50-D267-46F8-9C49-D8A0E52C6863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489983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474E-7410-4B30-B789-C9A03C539B6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4/13/17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24C50-D267-46F8-9C49-D8A0E52C6863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429954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 Dec.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B.Page &amp; S. Fazio - EIC Task force meeting,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474E-7410-4B30-B789-C9A03C539B6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4/13/17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24C50-D267-46F8-9C49-D8A0E52C6863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8854693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474E-7410-4B30-B789-C9A03C539B6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4/13/17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24C50-D267-46F8-9C49-D8A0E52C6863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2586241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474E-7410-4B30-B789-C9A03C539B6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4/13/17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24C50-D267-46F8-9C49-D8A0E52C6863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549748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6474E-7410-4B30-B789-C9A03C539B62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4/13/17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24C50-D267-46F8-9C49-D8A0E52C6863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763370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09F8C-9F4D-5945-807D-33CC9F4EE4DF}" type="datetimeFigureOut">
              <a:rPr lang="en-US" smtClean="0">
                <a:solidFill>
                  <a:prstClr val="white"/>
                </a:solidFill>
              </a:rPr>
              <a:pPr/>
              <a:t>4/13/17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48A6-A3E1-4848-9AC3-B43F560BE4FE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65055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0918"/>
            <a:ext cx="8229600" cy="4835245"/>
          </a:xfrm>
        </p:spPr>
        <p:txBody>
          <a:bodyPr/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25132"/>
            <a:ext cx="9144000" cy="420624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3933" y="645971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  <a:latin typeface="Calibri"/>
              </a:rPr>
              <a:t>JSA Science Council 9/18/2014</a:t>
            </a: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53479" y="644532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B9A5DFB4-3D23-4866-8D46-AE36D04BFD7D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5285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7376"/>
            <a:ext cx="9144000" cy="420624"/>
          </a:xfrm>
          <a:prstGeom prst="rect">
            <a:avLst/>
          </a:prstGeom>
        </p:spPr>
      </p:pic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3933" y="645971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  <a:latin typeface="Calibri"/>
              </a:rPr>
              <a:t>JSA Science Council 9/18/2014</a:t>
            </a: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53479" y="644532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B9A5DFB4-3D23-4866-8D46-AE36D04BFD7D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7099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7376"/>
            <a:ext cx="9144000" cy="420624"/>
          </a:xfrm>
          <a:prstGeom prst="rect">
            <a:avLst/>
          </a:prstGeom>
        </p:spPr>
      </p:pic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3933" y="645971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  <a:latin typeface="Calibri"/>
              </a:rPr>
              <a:t>JSA Science Council 9/18/2014</a:t>
            </a: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53479" y="645327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B9A5DFB4-3D23-4866-8D46-AE36D04BFD7D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01139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09F8C-9F4D-5945-807D-33CC9F4EE4DF}" type="datetimeFigureOut">
              <a:rPr lang="en-US" smtClean="0">
                <a:solidFill>
                  <a:prstClr val="white"/>
                </a:solidFill>
              </a:rPr>
              <a:pPr/>
              <a:t>4/13/17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48A6-A3E1-4848-9AC3-B43F560BE4FE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8928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0918"/>
            <a:ext cx="8229600" cy="4835245"/>
          </a:xfrm>
        </p:spPr>
        <p:txBody>
          <a:bodyPr/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25132"/>
            <a:ext cx="9144000" cy="420624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3933" y="645971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  <a:latin typeface="Calibri"/>
              </a:rPr>
              <a:t>JSA Science Council 9/18/2014</a:t>
            </a: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53479" y="644532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B9A5DFB4-3D23-4866-8D46-AE36D04BFD7D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112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 Dec.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B.Page &amp; S. Fazio - EIC Task force meeting, BNL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7376"/>
            <a:ext cx="9144000" cy="420624"/>
          </a:xfrm>
          <a:prstGeom prst="rect">
            <a:avLst/>
          </a:prstGeom>
        </p:spPr>
      </p:pic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3933" y="645971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  <a:latin typeface="Calibri"/>
              </a:rPr>
              <a:t>JSA Science Council 9/18/2014</a:t>
            </a: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53479" y="644532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B9A5DFB4-3D23-4866-8D46-AE36D04BFD7D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09874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7376"/>
            <a:ext cx="9144000" cy="420624"/>
          </a:xfrm>
          <a:prstGeom prst="rect">
            <a:avLst/>
          </a:prstGeom>
        </p:spPr>
      </p:pic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3933" y="645971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  <a:latin typeface="Calibri"/>
              </a:rPr>
              <a:t>JSA Science Council 9/18/2014</a:t>
            </a: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53479" y="645327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B9A5DFB4-3D23-4866-8D46-AE36D04BFD7D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01160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09F8C-9F4D-5945-807D-33CC9F4EE4DF}" type="datetimeFigureOut">
              <a:rPr lang="en-US" smtClean="0">
                <a:solidFill>
                  <a:prstClr val="white"/>
                </a:solidFill>
              </a:rPr>
              <a:pPr/>
              <a:t>4/13/17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F48A6-A3E1-4848-9AC3-B43F560BE4FE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2781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0918"/>
            <a:ext cx="8229600" cy="4835245"/>
          </a:xfrm>
        </p:spPr>
        <p:txBody>
          <a:bodyPr/>
          <a:lstStyle>
            <a:lvl1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25132"/>
            <a:ext cx="9144000" cy="420624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3933" y="645971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  <a:latin typeface="Calibri"/>
              </a:rPr>
              <a:t>JSA Science Council 9/18/2014</a:t>
            </a: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53479" y="644532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B9A5DFB4-3D23-4866-8D46-AE36D04BFD7D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0427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7376"/>
            <a:ext cx="9144000" cy="420624"/>
          </a:xfrm>
          <a:prstGeom prst="rect">
            <a:avLst/>
          </a:prstGeom>
        </p:spPr>
      </p:pic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3933" y="645971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  <a:latin typeface="Calibri"/>
              </a:rPr>
              <a:t>JSA Science Council 9/18/2014</a:t>
            </a: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53479" y="644532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B9A5DFB4-3D23-4866-8D46-AE36D04BFD7D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8893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7376"/>
            <a:ext cx="9144000" cy="420624"/>
          </a:xfrm>
          <a:prstGeom prst="rect">
            <a:avLst/>
          </a:prstGeom>
        </p:spPr>
      </p:pic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3933" y="645971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prstClr val="white"/>
                </a:solidFill>
                <a:latin typeface="Calibri"/>
              </a:rPr>
              <a:t>JSA Science Council 9/18/2014</a:t>
            </a: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53479" y="645327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B9A5DFB4-3D23-4866-8D46-AE36D04BFD7D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787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 Dec. 2014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B.Page &amp; S. Fazio - EIC Task force meeting, BNL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 Dec.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B.Page &amp; S. Fazio - EIC Task force meeting,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 Dec.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B.Page &amp; S. Fazio - EIC Task force meeting, BNL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 Dec.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B.Page &amp; S. Fazio - EIC Task force meeting, BNL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 Dec.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B.Page &amp; S. Fazio - EIC Task force meeting, BNL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theme" Target="../theme/theme4.xml"/><Relationship Id="rId6" Type="http://schemas.openxmlformats.org/officeDocument/2006/relationships/image" Target="../media/image1.jpe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1.xml"/><Relationship Id="rId5" Type="http://schemas.openxmlformats.org/officeDocument/2006/relationships/theme" Target="../theme/theme5.xml"/><Relationship Id="rId6" Type="http://schemas.openxmlformats.org/officeDocument/2006/relationships/image" Target="../media/image1.jpeg"/><Relationship Id="rId1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5.xml"/><Relationship Id="rId5" Type="http://schemas.openxmlformats.org/officeDocument/2006/relationships/theme" Target="../theme/theme6.xml"/><Relationship Id="rId6" Type="http://schemas.openxmlformats.org/officeDocument/2006/relationships/image" Target="../media/image1.jpeg"/><Relationship Id="rId1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11 Dec.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B.Page &amp; S. Fazio - EIC Task force meeting,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6C6474E-7410-4B30-B789-C9A03C539B62}" type="datetimeFigureOut">
              <a:rPr kumimoji="1"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 defTabSz="914400"/>
              <a:t>4/13/17</a:t>
            </a:fld>
            <a:endParaRPr kumimoji="1"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kumimoji="1"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2624C50-D267-46F8-9C49-D8A0E52C6863}" type="slidenum">
              <a:rPr kumimoji="1"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 defTabSz="914400"/>
              <a:t>‹#›</a:t>
            </a:fld>
            <a:endParaRPr kumimoji="1"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075829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6C6474E-7410-4B30-B789-C9A03C539B62}" type="datetimeFigureOut">
              <a:rPr kumimoji="1"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 defTabSz="914400"/>
              <a:t>4/13/17</a:t>
            </a:fld>
            <a:endParaRPr kumimoji="1"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kumimoji="1"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2624C50-D267-46F8-9C49-D8A0E52C6863}" type="slidenum">
              <a:rPr kumimoji="1"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游ゴシック"/>
              </a:rPr>
              <a:pPr defTabSz="914400"/>
              <a:t>‹#›</a:t>
            </a:fld>
            <a:endParaRPr kumimoji="1" lang="ja-JP" altLang="en-US">
              <a:solidFill>
                <a:prstClr val="black">
                  <a:tint val="75000"/>
                </a:prstClr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50296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94726"/>
            <a:ext cx="8229600" cy="3979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5200" y="6394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Minion Pro"/>
              </a:defRPr>
            </a:lvl1pPr>
          </a:lstStyle>
          <a:p>
            <a:fld id="{65109F8C-9F4D-5945-807D-33CC9F4EE4DF}" type="datetimeFigureOut">
              <a:rPr lang="en-US" smtClean="0">
                <a:solidFill>
                  <a:prstClr val="white"/>
                </a:solidFill>
              </a:rPr>
              <a:pPr/>
              <a:t>4/13/17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5200" y="6645425"/>
            <a:ext cx="2133600" cy="190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Minion Pro"/>
              </a:defRPr>
            </a:lvl1pPr>
          </a:lstStyle>
          <a:p>
            <a:fld id="{B58F48A6-A3E1-4848-9AC3-B43F560BE4FE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817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Minion Pro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Minion Pro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Minion Pro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Minion Pro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Minion Pro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Minion Pro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94726"/>
            <a:ext cx="8229600" cy="3979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5200" y="6394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Minion Pro"/>
              </a:defRPr>
            </a:lvl1pPr>
          </a:lstStyle>
          <a:p>
            <a:fld id="{65109F8C-9F4D-5945-807D-33CC9F4EE4DF}" type="datetimeFigureOut">
              <a:rPr lang="en-US" smtClean="0">
                <a:solidFill>
                  <a:prstClr val="white"/>
                </a:solidFill>
              </a:rPr>
              <a:pPr/>
              <a:t>4/13/17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5200" y="6645425"/>
            <a:ext cx="2133600" cy="190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Minion Pro"/>
              </a:defRPr>
            </a:lvl1pPr>
          </a:lstStyle>
          <a:p>
            <a:fld id="{B58F48A6-A3E1-4848-9AC3-B43F560BE4FE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211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Minion Pro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Minion Pro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Minion Pro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Minion Pro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Minion Pro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Minion Pro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94726"/>
            <a:ext cx="8229600" cy="3979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5200" y="6394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Minion Pro"/>
              </a:defRPr>
            </a:lvl1pPr>
          </a:lstStyle>
          <a:p>
            <a:fld id="{65109F8C-9F4D-5945-807D-33CC9F4EE4DF}" type="datetimeFigureOut">
              <a:rPr lang="en-US" smtClean="0">
                <a:solidFill>
                  <a:prstClr val="white"/>
                </a:solidFill>
              </a:rPr>
              <a:pPr/>
              <a:t>4/13/17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5200" y="6645425"/>
            <a:ext cx="2133600" cy="190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Minion Pro"/>
              </a:defRPr>
            </a:lvl1pPr>
          </a:lstStyle>
          <a:p>
            <a:fld id="{B58F48A6-A3E1-4848-9AC3-B43F560BE4FE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972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Minion Pro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Minion Pro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Minion Pro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Minion Pro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Minion Pro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Minion Pro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4" Type="http://schemas.openxmlformats.org/officeDocument/2006/relationships/image" Target="../media/image19.emf"/><Relationship Id="rId5" Type="http://schemas.openxmlformats.org/officeDocument/2006/relationships/image" Target="../media/image20.emf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9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hyperlink" Target="https://texclip.marutank.net/%23s=%5Cnewcommand%7B%5Cnn%7D%7B%5Cnonumber%20%5C%5C%7D%0A%5Cbegin%7Beqnarray*%7D%0A%5Cgamma%0A%5Cend%7Beqnarray*%7D" TargetMode="External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7" Type="http://schemas.openxmlformats.org/officeDocument/2006/relationships/image" Target="../media/image33.png"/><Relationship Id="rId8" Type="http://schemas.openxmlformats.org/officeDocument/2006/relationships/image" Target="../media/image34.png"/><Relationship Id="rId9" Type="http://schemas.openxmlformats.org/officeDocument/2006/relationships/image" Target="../media/image35.png"/><Relationship Id="rId10" Type="http://schemas.openxmlformats.org/officeDocument/2006/relationships/image" Target="../media/image36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7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3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41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agenda.infn.it/conferenceTimeTable.py?confId=12368%2320170117" TargetMode="External"/><Relationship Id="rId4" Type="http://schemas.openxmlformats.org/officeDocument/2006/relationships/hyperlink" Target="https://eic.jlab.org/wiki/index.php/Main_Page" TargetMode="External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4" Type="http://schemas.openxmlformats.org/officeDocument/2006/relationships/image" Target="../media/image190.png"/><Relationship Id="rId1" Type="http://schemas.openxmlformats.org/officeDocument/2006/relationships/slideLayout" Target="../slideLayouts/slideLayout45.xml"/><Relationship Id="rId2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5500" y="381001"/>
            <a:ext cx="7772400" cy="24511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Report for the DIS17 front</a:t>
            </a:r>
            <a:br>
              <a:rPr lang="en-US" b="1" dirty="0" smtClean="0">
                <a:solidFill>
                  <a:srgbClr val="000090"/>
                </a:solidFill>
              </a:rPr>
            </a:br>
            <a:r>
              <a:rPr lang="en-US" sz="2400" b="1" dirty="0" smtClean="0"/>
              <a:t>B. Page, S. Fazio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EIC Task Force meeting</a:t>
            </a:r>
            <a:br>
              <a:rPr lang="en-US" sz="1800" dirty="0" smtClean="0"/>
            </a:br>
            <a:r>
              <a:rPr lang="en-US" sz="1800" dirty="0" smtClean="0"/>
              <a:t>BNL – April 13th, 2017</a:t>
            </a:r>
            <a:endParaRPr lang="en-US" sz="1800" dirty="0"/>
          </a:p>
        </p:txBody>
      </p:sp>
      <p:pic>
        <p:nvPicPr>
          <p:cNvPr id="3" name="Picture 2" descr="DSC_083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3003033"/>
            <a:ext cx="6096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B.Page &amp; S. Fazio - EIC Task force meeting,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47857" y="18535"/>
            <a:ext cx="8516743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Pion and KAON structure function at EIC</a:t>
            </a:r>
          </a:p>
          <a:p>
            <a:pPr algn="ctr"/>
            <a:r>
              <a:rPr lang="en-US" sz="2000" dirty="0" err="1" smtClean="0"/>
              <a:t>Tanja</a:t>
            </a:r>
            <a:r>
              <a:rPr lang="en-US" sz="2000" dirty="0" smtClean="0"/>
              <a:t> Horn (CUA)</a:t>
            </a:r>
            <a:endParaRPr lang="en-US" sz="2000" dirty="0"/>
          </a:p>
        </p:txBody>
      </p:sp>
      <p:pic>
        <p:nvPicPr>
          <p:cNvPr id="2" name="Picture 1" descr="Screen Shot 2017-04-13 at 10.53.3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690" y="850900"/>
            <a:ext cx="7405710" cy="5518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0069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B.Page &amp; S. Fazio - EIC Task force meeting,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9" name="Picture 8" descr="Screen Shot 2017-04-13 at 10.49.3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9382"/>
            <a:ext cx="9144000" cy="599696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47857" y="18535"/>
            <a:ext cx="7792843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Measuring gluon orbital angular momenta at EIC</a:t>
            </a:r>
          </a:p>
          <a:p>
            <a:pPr algn="ctr"/>
            <a:r>
              <a:rPr lang="en-US" sz="2000" dirty="0" smtClean="0"/>
              <a:t>Yong Zhao </a:t>
            </a:r>
          </a:p>
          <a:p>
            <a:pPr algn="ctr"/>
            <a:r>
              <a:rPr lang="en-US" sz="2000" dirty="0" smtClean="0"/>
              <a:t>Massachusetts </a:t>
            </a:r>
            <a:r>
              <a:rPr lang="en-US" sz="2000" dirty="0"/>
              <a:t>Institute of </a:t>
            </a:r>
            <a:r>
              <a:rPr lang="en-US" sz="2000" dirty="0" err="1" smtClean="0"/>
              <a:t>Tecnology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247630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6195" y="-196657"/>
            <a:ext cx="7886700" cy="1325563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Diffractive </a:t>
            </a:r>
            <a:r>
              <a:rPr lang="en-US" altLang="ja-JP" sz="3600" dirty="0" err="1" smtClean="0"/>
              <a:t>dijet</a:t>
            </a:r>
            <a:r>
              <a:rPr lang="en-US" altLang="ja-JP" sz="3600" dirty="0" smtClean="0"/>
              <a:t> production</a:t>
            </a:r>
            <a:endParaRPr kumimoji="1" lang="ja-JP" altLang="en-US" sz="36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33208"/>
            <a:ext cx="4057778" cy="2548861"/>
          </a:xfrm>
          <a:prstGeom prst="rect">
            <a:avLst/>
          </a:prstGeom>
        </p:spPr>
      </p:pic>
      <p:sp>
        <p:nvSpPr>
          <p:cNvPr id="14" name="右矢印 13"/>
          <p:cNvSpPr/>
          <p:nvPr/>
        </p:nvSpPr>
        <p:spPr>
          <a:xfrm>
            <a:off x="3537978" y="1723672"/>
            <a:ext cx="735093" cy="4005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ja-JP" altLang="en-US">
              <a:solidFill>
                <a:prstClr val="white"/>
              </a:solidFill>
              <a:latin typeface="Calibri"/>
              <a:ea typeface="游ゴシック"/>
            </a:endParaRPr>
          </a:p>
        </p:txBody>
      </p:sp>
      <p:sp>
        <p:nvSpPr>
          <p:cNvPr id="19" name="右矢印 18"/>
          <p:cNvSpPr/>
          <p:nvPr/>
        </p:nvSpPr>
        <p:spPr>
          <a:xfrm>
            <a:off x="3535395" y="2281738"/>
            <a:ext cx="735093" cy="3641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ja-JP" altLang="en-US">
              <a:solidFill>
                <a:prstClr val="white"/>
              </a:solidFill>
              <a:latin typeface="Calibri"/>
              <a:ea typeface="游ゴシック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406044" y="1686956"/>
            <a:ext cx="6674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kumimoji="1" lang="en-US" altLang="ja-JP" sz="2000" dirty="0" smtClean="0">
                <a:solidFill>
                  <a:prstClr val="black"/>
                </a:solidFill>
                <a:latin typeface="Calibri"/>
                <a:ea typeface="游ゴシック"/>
              </a:rPr>
              <a:t>Jet 1</a:t>
            </a:r>
          </a:p>
          <a:p>
            <a:pPr defTabSz="914400"/>
            <a:endParaRPr kumimoji="1" lang="en-US" altLang="ja-JP" sz="2000" dirty="0">
              <a:solidFill>
                <a:prstClr val="black"/>
              </a:solidFill>
              <a:latin typeface="Calibri"/>
              <a:ea typeface="游ゴシック"/>
            </a:endParaRPr>
          </a:p>
          <a:p>
            <a:pPr defTabSz="914400"/>
            <a:r>
              <a:rPr kumimoji="1" lang="en-US" altLang="ja-JP" sz="2000" dirty="0" smtClean="0">
                <a:solidFill>
                  <a:prstClr val="black"/>
                </a:solidFill>
                <a:latin typeface="Calibri"/>
                <a:ea typeface="游ゴシック"/>
              </a:rPr>
              <a:t>Jet 2</a:t>
            </a:r>
          </a:p>
        </p:txBody>
      </p:sp>
      <p:pic>
        <p:nvPicPr>
          <p:cNvPr id="26" name="図 25" descr="%pptTeX&#10;\begin{document}&#10;\begin{eqnarray*}&#10;\vec{\Delta_\perp }= - (\vec{k}_{1\perp}+\vec{k}_{2\perp})&#10;\end{eqnarray*}&#10;\end{document}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381" y="1847438"/>
            <a:ext cx="2546102" cy="362160"/>
          </a:xfrm>
          <a:prstGeom prst="rect">
            <a:avLst/>
          </a:prstGeom>
        </p:spPr>
      </p:pic>
      <p:pic>
        <p:nvPicPr>
          <p:cNvPr id="27" name="図 26" descr="%pptTeX&#10;\begin{document}&#10;\begin{eqnarray*}&#10;\vec{P}_\perp= \frac{1}{2}(\vec{k}_{2\perp} -\vec{k}_{1\perp})&#10;\end{eqnarray*}&#10;\end{document}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381" y="2706987"/>
            <a:ext cx="2269257" cy="546155"/>
          </a:xfrm>
          <a:prstGeom prst="rect">
            <a:avLst/>
          </a:prstGeom>
        </p:spPr>
      </p:pic>
      <p:sp>
        <p:nvSpPr>
          <p:cNvPr id="29" name="テキスト ボックス 28"/>
          <p:cNvSpPr txBox="1"/>
          <p:nvPr/>
        </p:nvSpPr>
        <p:spPr>
          <a:xfrm>
            <a:off x="6222581" y="3270184"/>
            <a:ext cx="2541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kumimoji="1" lang="en-US" altLang="ja-JP" dirty="0" smtClean="0">
                <a:solidFill>
                  <a:srgbClr val="0070C0"/>
                </a:solidFill>
                <a:latin typeface="Calibri"/>
                <a:ea typeface="游ゴシック"/>
              </a:rPr>
              <a:t>Dijet relative momentum</a:t>
            </a:r>
            <a:endParaRPr kumimoji="1" lang="ja-JP" altLang="en-US" dirty="0">
              <a:solidFill>
                <a:srgbClr val="0070C0"/>
              </a:solidFill>
              <a:latin typeface="Calibri"/>
              <a:ea typeface="游ゴシック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6171641" y="2256914"/>
            <a:ext cx="2550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kumimoji="1" lang="en-US" altLang="ja-JP" dirty="0" smtClean="0">
                <a:solidFill>
                  <a:srgbClr val="0070C0"/>
                </a:solidFill>
                <a:latin typeface="Calibri"/>
                <a:ea typeface="游ゴシック"/>
              </a:rPr>
              <a:t>Proton recoil momentum</a:t>
            </a:r>
            <a:endParaRPr kumimoji="1" lang="ja-JP" altLang="en-US" dirty="0">
              <a:solidFill>
                <a:srgbClr val="0070C0"/>
              </a:solidFill>
              <a:latin typeface="Calibri"/>
              <a:ea typeface="游ゴシック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6209411" y="4082069"/>
            <a:ext cx="2135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kumimoji="1" lang="en-US" altLang="ja-JP" dirty="0" smtClean="0">
                <a:solidFill>
                  <a:prstClr val="black"/>
                </a:solidFill>
                <a:latin typeface="Calibri"/>
                <a:ea typeface="游ゴシック"/>
              </a:rPr>
              <a:t>Fourier transform of </a:t>
            </a:r>
            <a:endParaRPr kumimoji="1" lang="ja-JP" altLang="en-US" dirty="0">
              <a:solidFill>
                <a:prstClr val="black"/>
              </a:solidFill>
              <a:latin typeface="Calibri"/>
              <a:ea typeface="游ゴシック"/>
            </a:endParaRPr>
          </a:p>
        </p:txBody>
      </p:sp>
      <p:pic>
        <p:nvPicPr>
          <p:cNvPr id="33" name="図 32" descr="%pptTeX&#10;\begin{document}&#10;\begin{eqnarray*}&#10;S(\vec{r}_\perp,\vec{b}_\perp)&#10;\end{eqnarray*}&#10;\end{document}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156" y="4415337"/>
            <a:ext cx="1061817" cy="329235"/>
          </a:xfrm>
          <a:prstGeom prst="rect">
            <a:avLst/>
          </a:prstGeom>
        </p:spPr>
      </p:pic>
      <p:cxnSp>
        <p:nvCxnSpPr>
          <p:cNvPr id="35" name="直線矢印コネクタ 34"/>
          <p:cNvCxnSpPr/>
          <p:nvPr/>
        </p:nvCxnSpPr>
        <p:spPr>
          <a:xfrm flipH="1">
            <a:off x="6086413" y="4476886"/>
            <a:ext cx="170455" cy="361333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テキスト ボックス 4"/>
          <p:cNvSpPr txBox="1"/>
          <p:nvPr/>
        </p:nvSpPr>
        <p:spPr>
          <a:xfrm>
            <a:off x="6776137" y="6184473"/>
            <a:ext cx="1119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kumimoji="1" lang="en-US" altLang="ja-JP" dirty="0" smtClean="0">
                <a:solidFill>
                  <a:prstClr val="black"/>
                </a:solidFill>
                <a:latin typeface="Calibri"/>
                <a:ea typeface="游ゴシック"/>
              </a:rPr>
              <a:t> for small-</a:t>
            </a:r>
            <a:endParaRPr kumimoji="1" lang="ja-JP" altLang="en-US" dirty="0">
              <a:solidFill>
                <a:prstClr val="black"/>
              </a:solidFill>
              <a:latin typeface="Calibri"/>
              <a:ea typeface="游ゴシック"/>
            </a:endParaRPr>
          </a:p>
        </p:txBody>
      </p:sp>
      <p:pic>
        <p:nvPicPr>
          <p:cNvPr id="2050" name="Picture 2" descr="\newcommand{\nn}{\nonumber \\}&#10;\begin{eqnarray*}&#10;Q^2&#10;\end{eqnarray*}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264" y="6211577"/>
            <a:ext cx="299262" cy="28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\newcommand{\nn}{\nonumber \\}&#10;\begin{eqnarray*}&#10;\frac{d\sigma ^{\gamma_{T}^{\ast }A\rightarrow q\bar{q}X}}{dy_1d^2k_{1\perp}dy_2d^2k_{2\perp}}&#10; &amp;\propto &amp; z(1-z) [z^2+(1-z)^2] \int d^2 q_\perp d^2 q_\perp^\prime  {\color{red} S(q_\perp, \Delta_\perp)S(q_\perp^\prime , \Delta_\perp)} \notag \\&#10;&amp;&amp; \quad \times \left[  \frac{\vec{P}_\perp}{P_\perp^2 +\epsilon^2 } - \frac{\vec{P}_\perp-\vec{q}_\perp }{(P_\perp-q_\perp)^2 +\epsilon^2} \right] \cdot  \left[  \frac{\vec{P}_\perp}{P_\perp^2 +\epsilon^2 }  - \frac{\vec{P}_\perp-\vec{q}_\perp^\prime}{(P_\perp-q_\perp^\prime)^2 +\epsilon^2 } \right]&#10;\end{eqnarray*}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451" y="4716374"/>
            <a:ext cx="7781426" cy="1187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\newcommand{\nn}{\nonumber \\}&#10;\begin{eqnarray*}&#10;\sim \Bigl(S(\vec{P}_\perp,\vec{\Delta}_\perp) \Bigr)^2&#10;\end{eqnarray*}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094" y="6117536"/>
            <a:ext cx="1786112" cy="490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正方形/長方形 17"/>
          <p:cNvSpPr/>
          <p:nvPr/>
        </p:nvSpPr>
        <p:spPr>
          <a:xfrm>
            <a:off x="5474851" y="209679"/>
            <a:ext cx="37217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kumimoji="1" lang="en-US" altLang="ja-JP" sz="1600" dirty="0" err="1">
                <a:solidFill>
                  <a:srgbClr val="002060"/>
                </a:solidFill>
                <a:latin typeface="Calibri"/>
                <a:ea typeface="游ゴシック"/>
              </a:rPr>
              <a:t>Altinoluk</a:t>
            </a:r>
            <a:r>
              <a:rPr kumimoji="1" lang="en-US" altLang="ja-JP" sz="1600" dirty="0">
                <a:solidFill>
                  <a:srgbClr val="002060"/>
                </a:solidFill>
                <a:latin typeface="Calibri"/>
                <a:ea typeface="游ゴシック"/>
              </a:rPr>
              <a:t>,</a:t>
            </a:r>
            <a:r>
              <a:rPr kumimoji="1" lang="ja-JP" altLang="en-US" sz="1600" dirty="0">
                <a:solidFill>
                  <a:srgbClr val="002060"/>
                </a:solidFill>
                <a:latin typeface="Calibri"/>
                <a:ea typeface="游ゴシック"/>
              </a:rPr>
              <a:t> </a:t>
            </a:r>
            <a:r>
              <a:rPr kumimoji="1" lang="en-US" altLang="ja-JP" sz="1600" dirty="0" err="1">
                <a:solidFill>
                  <a:srgbClr val="002060"/>
                </a:solidFill>
                <a:latin typeface="Calibri"/>
                <a:ea typeface="游ゴシック"/>
              </a:rPr>
              <a:t>Armesto</a:t>
            </a:r>
            <a:r>
              <a:rPr kumimoji="1" lang="en-US" altLang="ja-JP" sz="1600" dirty="0">
                <a:solidFill>
                  <a:srgbClr val="002060"/>
                </a:solidFill>
                <a:latin typeface="Calibri"/>
                <a:ea typeface="游ゴシック"/>
              </a:rPr>
              <a:t>,</a:t>
            </a:r>
            <a:r>
              <a:rPr kumimoji="1" lang="ja-JP" altLang="en-US" sz="1600" dirty="0">
                <a:solidFill>
                  <a:srgbClr val="002060"/>
                </a:solidFill>
                <a:latin typeface="Calibri"/>
                <a:ea typeface="游ゴシック"/>
              </a:rPr>
              <a:t> </a:t>
            </a:r>
            <a:r>
              <a:rPr kumimoji="1" lang="en-US" altLang="ja-JP" sz="1600" dirty="0" err="1">
                <a:solidFill>
                  <a:srgbClr val="002060"/>
                </a:solidFill>
                <a:latin typeface="Calibri"/>
                <a:ea typeface="游ゴシック"/>
              </a:rPr>
              <a:t>Beuf</a:t>
            </a:r>
            <a:r>
              <a:rPr kumimoji="1" lang="en-US" altLang="ja-JP" sz="1600" dirty="0">
                <a:solidFill>
                  <a:srgbClr val="002060"/>
                </a:solidFill>
                <a:latin typeface="Calibri"/>
                <a:ea typeface="游ゴシック"/>
              </a:rPr>
              <a:t>,</a:t>
            </a:r>
            <a:r>
              <a:rPr kumimoji="1" lang="ja-JP" altLang="en-US" sz="1600" dirty="0">
                <a:solidFill>
                  <a:srgbClr val="002060"/>
                </a:solidFill>
                <a:latin typeface="Calibri"/>
                <a:ea typeface="游ゴシック"/>
              </a:rPr>
              <a:t> </a:t>
            </a:r>
            <a:r>
              <a:rPr kumimoji="1" lang="en-US" altLang="ja-JP" sz="1600" dirty="0" err="1">
                <a:solidFill>
                  <a:srgbClr val="002060"/>
                </a:solidFill>
                <a:latin typeface="Calibri"/>
                <a:ea typeface="游ゴシック"/>
              </a:rPr>
              <a:t>Rezaeian</a:t>
            </a:r>
            <a:r>
              <a:rPr kumimoji="1" lang="en-US" altLang="ja-JP" sz="1600" dirty="0">
                <a:solidFill>
                  <a:srgbClr val="002060"/>
                </a:solidFill>
                <a:latin typeface="Calibri"/>
                <a:ea typeface="游ゴシック"/>
              </a:rPr>
              <a:t> (2015)  </a:t>
            </a:r>
            <a:endParaRPr kumimoji="1" lang="en-US" altLang="ja-JP" sz="1600" dirty="0" smtClean="0">
              <a:solidFill>
                <a:srgbClr val="002060"/>
              </a:solidFill>
              <a:latin typeface="Calibri"/>
              <a:ea typeface="游ゴシック"/>
            </a:endParaRPr>
          </a:p>
          <a:p>
            <a:pPr defTabSz="914400"/>
            <a:r>
              <a:rPr kumimoji="1" lang="en-US" altLang="ja-JP" sz="1600" dirty="0" smtClean="0">
                <a:solidFill>
                  <a:srgbClr val="002060"/>
                </a:solidFill>
                <a:latin typeface="Calibri"/>
                <a:ea typeface="游ゴシック"/>
              </a:rPr>
              <a:t>YH</a:t>
            </a:r>
            <a:r>
              <a:rPr kumimoji="1" lang="en-US" altLang="ja-JP" sz="1600" dirty="0">
                <a:solidFill>
                  <a:srgbClr val="002060"/>
                </a:solidFill>
                <a:latin typeface="Calibri"/>
                <a:ea typeface="游ゴシック"/>
              </a:rPr>
              <a:t>, Xiao, Yuan (2016)</a:t>
            </a:r>
            <a:endParaRPr kumimoji="1" lang="ja-JP" altLang="en-US" sz="1600" dirty="0">
              <a:solidFill>
                <a:srgbClr val="002060"/>
              </a:solidFill>
              <a:latin typeface="Calibri"/>
              <a:ea typeface="游ゴシック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188934" y="6184473"/>
            <a:ext cx="17690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kumimoji="1" lang="ja-JP" altLang="en-US" dirty="0" smtClean="0">
                <a:solidFill>
                  <a:prstClr val="black"/>
                </a:solidFill>
                <a:latin typeface="Calibri"/>
                <a:ea typeface="游ゴシック"/>
              </a:rPr>
              <a:t>　</a:t>
            </a:r>
            <a:r>
              <a:rPr kumimoji="1" lang="en-US" altLang="ja-JP" dirty="0" smtClean="0">
                <a:solidFill>
                  <a:prstClr val="black"/>
                </a:solidFill>
                <a:latin typeface="Calibri"/>
                <a:ea typeface="游ゴシック"/>
              </a:rPr>
              <a:t>dominated by </a:t>
            </a:r>
            <a:endParaRPr kumimoji="1" lang="ja-JP" altLang="en-US" dirty="0">
              <a:solidFill>
                <a:prstClr val="black"/>
              </a:solidFill>
              <a:latin typeface="Calibri"/>
              <a:ea typeface="游ゴシック"/>
            </a:endParaRPr>
          </a:p>
        </p:txBody>
      </p:sp>
      <p:pic>
        <p:nvPicPr>
          <p:cNvPr id="6" name="Picture 2" descr="\newcommand{\nn}{\nonumber \\}&#10;\begin{eqnarray*}&#10;q_\perp \sim P_\perp&#10;\end{eqnarray*}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7913" y="6262681"/>
            <a:ext cx="898970" cy="212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98213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B.Page &amp; S. Fazio - EIC Task force meeting,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2" name="Picture 1" descr="Screen Shot 2017-04-13 at 10.58.1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5129"/>
            <a:ext cx="9144000" cy="540774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7857" y="18535"/>
            <a:ext cx="8516743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/>
              <a:t>Rikutaro</a:t>
            </a:r>
            <a:r>
              <a:rPr lang="en-US" sz="2000" dirty="0" smtClean="0"/>
              <a:t> </a:t>
            </a:r>
            <a:r>
              <a:rPr lang="en-US" sz="2000" dirty="0" err="1" smtClean="0"/>
              <a:t>Yoshide</a:t>
            </a:r>
            <a:r>
              <a:rPr lang="en-US" sz="2000" dirty="0" smtClean="0"/>
              <a:t> (JLAB)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240069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B.Page &amp; S. Fazio - EIC Task force meeting,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2" name="Picture 1" descr="Screen Shot 2017-04-13 at 11.00.4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616" y="914400"/>
            <a:ext cx="8048284" cy="56453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7857" y="18535"/>
            <a:ext cx="8516743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PDFs at the </a:t>
            </a:r>
            <a:r>
              <a:rPr lang="en-US" sz="2800" dirty="0" err="1" smtClean="0">
                <a:solidFill>
                  <a:srgbClr val="FF0000"/>
                </a:solidFill>
              </a:rPr>
              <a:t>LHeC</a:t>
            </a:r>
            <a:endParaRPr lang="en-US" sz="2800" dirty="0" smtClean="0">
              <a:solidFill>
                <a:srgbClr val="FF0000"/>
              </a:solidFill>
            </a:endParaRPr>
          </a:p>
          <a:p>
            <a:pPr algn="ctr"/>
            <a:r>
              <a:rPr lang="en-US" sz="2000" dirty="0" smtClean="0"/>
              <a:t>Amanda </a:t>
            </a:r>
            <a:r>
              <a:rPr lang="en-US" sz="2000" dirty="0" err="1" smtClean="0"/>
              <a:t>Sarkar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240069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B.Page &amp; S. Fazio - EIC Task force meeting,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47857" y="18535"/>
            <a:ext cx="8516743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PDFs at the </a:t>
            </a:r>
            <a:r>
              <a:rPr lang="en-US" sz="2800" dirty="0" err="1" smtClean="0">
                <a:solidFill>
                  <a:srgbClr val="FF0000"/>
                </a:solidFill>
              </a:rPr>
              <a:t>LHeC</a:t>
            </a:r>
            <a:endParaRPr lang="en-US" sz="2800" dirty="0" smtClean="0">
              <a:solidFill>
                <a:srgbClr val="FF0000"/>
              </a:solidFill>
            </a:endParaRPr>
          </a:p>
          <a:p>
            <a:pPr algn="ctr"/>
            <a:r>
              <a:rPr lang="en-US" sz="2000" dirty="0" err="1" smtClean="0"/>
              <a:t>Hannu</a:t>
            </a:r>
            <a:r>
              <a:rPr lang="en-US" sz="2000" dirty="0" smtClean="0"/>
              <a:t> </a:t>
            </a:r>
            <a:r>
              <a:rPr lang="en-US" sz="2000" dirty="0" err="1" smtClean="0"/>
              <a:t>Paukkunen</a:t>
            </a:r>
            <a:r>
              <a:rPr lang="en-US" sz="2000" dirty="0"/>
              <a:t> </a:t>
            </a:r>
            <a:r>
              <a:rPr lang="en-US" sz="2000" dirty="0" smtClean="0"/>
              <a:t>(Jyvaskyla)</a:t>
            </a:r>
            <a:endParaRPr lang="en-US" sz="2000" dirty="0"/>
          </a:p>
        </p:txBody>
      </p:sp>
      <p:pic>
        <p:nvPicPr>
          <p:cNvPr id="3" name="Picture 2" descr="Screen Shot 2017-04-13 at 11.07.2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400" y="1212850"/>
            <a:ext cx="7645400" cy="486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8948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17638"/>
            <a:ext cx="8229600" cy="2773362"/>
          </a:xfrm>
        </p:spPr>
        <p:txBody>
          <a:bodyPr>
            <a:normAutofit/>
          </a:bodyPr>
          <a:lstStyle/>
          <a:p>
            <a:r>
              <a:rPr lang="en-US" dirty="0" smtClean="0"/>
              <a:t>Beyond the future session</a:t>
            </a:r>
            <a:br>
              <a:rPr lang="en-US" dirty="0" smtClean="0"/>
            </a:br>
            <a:r>
              <a:rPr lang="en-US" dirty="0" smtClean="0"/>
              <a:t>(but relevant for RHIC)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B.Page &amp; S. Fazio - EIC Task force meeting,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62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B.Page &amp; S. Fazio - EIC Task force meeting,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6" name="Picture 5" descr="Screen Shot 2017-04-13 at 11.24.4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564"/>
            <a:ext cx="9144000" cy="63624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42229" y="63674"/>
            <a:ext cx="35527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sz="2000" i="1" dirty="0" smtClean="0">
                <a:solidFill>
                  <a:srgbClr val="FF0000"/>
                </a:solidFill>
              </a:rPr>
              <a:t>Alessandro </a:t>
            </a:r>
            <a:r>
              <a:rPr lang="en-US" sz="2000" i="1" dirty="0" err="1" smtClean="0">
                <a:solidFill>
                  <a:srgbClr val="FF0000"/>
                </a:solidFill>
              </a:rPr>
              <a:t>Bacchetta</a:t>
            </a:r>
            <a:r>
              <a:rPr lang="en-US" sz="2000" i="1" dirty="0" smtClean="0">
                <a:solidFill>
                  <a:srgbClr val="FF0000"/>
                </a:solidFill>
              </a:rPr>
              <a:t> (U. Pavia)</a:t>
            </a:r>
            <a:endParaRPr lang="en-US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439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B.Page &amp; S. Fazio - EIC Task force meeting, BNL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5" name="Picture 4" descr="Screen Shot 2017-04-12 at 9.10.2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122"/>
            <a:ext cx="9144000" cy="504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818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B.Page &amp; S. Fazio - EIC Task force meeting, BNL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5" name="Picture 4" descr="Screen Shot 2017-04-12 at 9.22.20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98"/>
          <a:stretch/>
        </p:blipFill>
        <p:spPr>
          <a:xfrm>
            <a:off x="0" y="1157673"/>
            <a:ext cx="9144000" cy="472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13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5853479" y="6445327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A5DFB4-3D23-4866-8D46-AE36D04BFD7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194726"/>
            <a:ext cx="8229600" cy="397933"/>
          </a:xfrm>
        </p:spPr>
        <p:txBody>
          <a:bodyPr>
            <a:normAutofit fontScale="90000"/>
          </a:bodyPr>
          <a:lstStyle/>
          <a:p>
            <a:r>
              <a:rPr lang="en-US" dirty="0"/>
              <a:t>Where EIC needs to be in Q</a:t>
            </a:r>
            <a:r>
              <a:rPr lang="en-US" baseline="30000" dirty="0"/>
              <a:t>2</a:t>
            </a:r>
          </a:p>
        </p:txBody>
      </p:sp>
      <p:sp>
        <p:nvSpPr>
          <p:cNvPr id="4" name="Rectangle 3"/>
          <p:cNvSpPr/>
          <p:nvPr/>
        </p:nvSpPr>
        <p:spPr>
          <a:xfrm>
            <a:off x="3099341" y="1121540"/>
            <a:ext cx="1610145" cy="2878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glow>
              <a:schemeClr val="tx2">
                <a:lumMod val="40000"/>
                <a:lumOff val="60000"/>
              </a:schemeClr>
            </a:glow>
            <a:outerShdw dir="5400000" sx="0" sy="0" algn="tl" rotWithShape="0">
              <a:srgbClr val="000000"/>
            </a:outerShdw>
            <a:softEdge rad="1778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Isosceles Triangle 4"/>
          <p:cNvSpPr/>
          <p:nvPr/>
        </p:nvSpPr>
        <p:spPr>
          <a:xfrm rot="16200000">
            <a:off x="5020438" y="-425258"/>
            <a:ext cx="895989" cy="4369041"/>
          </a:xfrm>
          <a:prstGeom prst="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Isosceles Triangle 5"/>
          <p:cNvSpPr/>
          <p:nvPr/>
        </p:nvSpPr>
        <p:spPr>
          <a:xfrm rot="5400000">
            <a:off x="2434100" y="-257094"/>
            <a:ext cx="895993" cy="3503595"/>
          </a:xfrm>
          <a:prstGeom prst="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1130300" y="3924221"/>
            <a:ext cx="6522653" cy="10244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235200" y="3848100"/>
            <a:ext cx="0" cy="1905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530600" y="3848100"/>
            <a:ext cx="0" cy="1905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800600" y="3848100"/>
            <a:ext cx="0" cy="1905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096000" y="3848100"/>
            <a:ext cx="0" cy="1905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327900" y="3810000"/>
            <a:ext cx="0" cy="1905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390900" y="4073604"/>
            <a:ext cx="320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63318" y="4072572"/>
            <a:ext cx="577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28718" y="405382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85576" y="4053820"/>
            <a:ext cx="526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079575" y="4038600"/>
            <a:ext cx="526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240339" y="2107409"/>
            <a:ext cx="1253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Transition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Region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276757" y="1201897"/>
            <a:ext cx="19030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Non-perturbative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Regime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970024" y="1441942"/>
            <a:ext cx="14285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Perturbative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Regime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012746" y="2753740"/>
            <a:ext cx="3696740" cy="504235"/>
          </a:xfrm>
          <a:prstGeom prst="rect">
            <a:avLst/>
          </a:prstGeom>
          <a:solidFill>
            <a:srgbClr val="FFFF00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softEdge rad="889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12746" y="2829331"/>
            <a:ext cx="4078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HERMES, COMPASS, JLAB 6 and 12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399259" y="3257975"/>
            <a:ext cx="4993801" cy="50423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softEdge rad="889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28718" y="3305555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EIC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455275" y="4007604"/>
            <a:ext cx="840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[GeV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]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12746" y="4000500"/>
            <a:ext cx="596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</a:t>
            </a:r>
            <a:r>
              <a:rPr kumimoji="0" lang="en-US" sz="2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12746" y="4753560"/>
            <a:ext cx="7515028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Include non-perturbative, perturbative and transition regimes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Provide long evolution length and up to Q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~1000 GeV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(~.005 fm)</a:t>
            </a:r>
            <a:endParaRPr kumimoji="0" lang="en-US" sz="1800" b="0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Overlap with existing measurements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59244" y="5929024"/>
            <a:ext cx="7422032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Disentangle Perturbative/Non-perturbative,  Leading Twist/Higher Twist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063968" y="862040"/>
            <a:ext cx="186140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 &gt; 10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-3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,10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to 1</a:t>
            </a:r>
            <a:endParaRPr kumimoji="0" lang="en-US" sz="1800" b="0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259156" y="3674887"/>
            <a:ext cx="2524829" cy="246957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softEdge rad="889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79575" y="3626688"/>
            <a:ext cx="1211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HERA high-x</a:t>
            </a:r>
          </a:p>
        </p:txBody>
      </p:sp>
      <p:cxnSp>
        <p:nvCxnSpPr>
          <p:cNvPr id="33" name="Straight Connector 32"/>
          <p:cNvCxnSpPr/>
          <p:nvPr/>
        </p:nvCxnSpPr>
        <p:spPr>
          <a:xfrm>
            <a:off x="1130301" y="775423"/>
            <a:ext cx="0" cy="3142166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0" y="0"/>
            <a:ext cx="17221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sz="2000" i="1" dirty="0">
                <a:solidFill>
                  <a:srgbClr val="FF0000"/>
                </a:solidFill>
              </a:rPr>
              <a:t>Rolf </a:t>
            </a:r>
            <a:r>
              <a:rPr lang="en-US" sz="2000" i="1" dirty="0" err="1">
                <a:solidFill>
                  <a:srgbClr val="FF0000"/>
                </a:solidFill>
              </a:rPr>
              <a:t>Ent</a:t>
            </a:r>
            <a:r>
              <a:rPr lang="en-US" sz="2000" i="1" dirty="0">
                <a:solidFill>
                  <a:srgbClr val="FF0000"/>
                </a:solidFill>
              </a:rPr>
              <a:t> (</a:t>
            </a:r>
            <a:r>
              <a:rPr lang="en-US" sz="2000" i="1" dirty="0" err="1" smtClean="0">
                <a:solidFill>
                  <a:srgbClr val="FF0000"/>
                </a:solidFill>
              </a:rPr>
              <a:t>JLab</a:t>
            </a:r>
            <a:r>
              <a:rPr lang="en-US" sz="2000" i="1" dirty="0" smtClean="0">
                <a:solidFill>
                  <a:srgbClr val="FF0000"/>
                </a:solidFill>
              </a:rPr>
              <a:t>)</a:t>
            </a:r>
            <a:endParaRPr lang="en-US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3118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5766" y="-325990"/>
            <a:ext cx="8564798" cy="1463159"/>
          </a:xfrm>
        </p:spPr>
        <p:txBody>
          <a:bodyPr>
            <a:normAutofit/>
          </a:bodyPr>
          <a:lstStyle/>
          <a:p>
            <a:r>
              <a:rPr kumimoji="1" lang="en-US" altLang="ja-JP" sz="2800" dirty="0" smtClean="0"/>
              <a:t>Measuring</a:t>
            </a:r>
            <a:r>
              <a:rPr kumimoji="1" lang="en-US" altLang="ja-JP" dirty="0" smtClean="0"/>
              <a:t> </a:t>
            </a:r>
            <a:r>
              <a:rPr kumimoji="1" lang="en-US" altLang="ja-JP" sz="2800" dirty="0" smtClean="0"/>
              <a:t>Wigner in </a:t>
            </a:r>
            <a:r>
              <a:rPr lang="en-US" altLang="ja-JP" sz="2800" dirty="0" smtClean="0"/>
              <a:t>u</a:t>
            </a:r>
            <a:r>
              <a:rPr kumimoji="1" lang="en-US" altLang="ja-JP" sz="2800" dirty="0" smtClean="0"/>
              <a:t>ltra-peripheral </a:t>
            </a:r>
            <a:r>
              <a:rPr kumimoji="1" lang="en-US" altLang="ja-JP" sz="2800" dirty="0" err="1" smtClean="0"/>
              <a:t>pA</a:t>
            </a:r>
            <a:r>
              <a:rPr kumimoji="1" lang="en-US" altLang="ja-JP" sz="2800" dirty="0" smtClean="0"/>
              <a:t> collisions</a:t>
            </a:r>
            <a:endParaRPr kumimoji="1" lang="ja-JP" altLang="en-US" sz="2800" dirty="0"/>
          </a:p>
        </p:txBody>
      </p:sp>
      <p:sp>
        <p:nvSpPr>
          <p:cNvPr id="4" name="正方形/長方形 3"/>
          <p:cNvSpPr/>
          <p:nvPr/>
        </p:nvSpPr>
        <p:spPr>
          <a:xfrm>
            <a:off x="4195960" y="801448"/>
            <a:ext cx="53466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kumimoji="1" lang="en-US" altLang="ja-JP" sz="1600" dirty="0" smtClean="0">
                <a:solidFill>
                  <a:srgbClr val="0070C0"/>
                </a:solidFill>
                <a:latin typeface="Calibri"/>
                <a:ea typeface="游ゴシック"/>
              </a:rPr>
              <a:t>Hagiwara, YH</a:t>
            </a:r>
            <a:r>
              <a:rPr kumimoji="1" lang="en-US" altLang="ja-JP" sz="1600" dirty="0">
                <a:solidFill>
                  <a:srgbClr val="0070C0"/>
                </a:solidFill>
                <a:latin typeface="Calibri"/>
                <a:ea typeface="游ゴシック"/>
              </a:rPr>
              <a:t>, </a:t>
            </a:r>
            <a:r>
              <a:rPr kumimoji="1" lang="en-US" altLang="ja-JP" sz="1600" dirty="0" err="1" smtClean="0">
                <a:solidFill>
                  <a:srgbClr val="0070C0"/>
                </a:solidFill>
                <a:latin typeface="Calibri"/>
                <a:ea typeface="游ゴシック"/>
              </a:rPr>
              <a:t>Pasechnik</a:t>
            </a:r>
            <a:r>
              <a:rPr kumimoji="1" lang="en-US" altLang="ja-JP" sz="1600" dirty="0" smtClean="0">
                <a:solidFill>
                  <a:srgbClr val="0070C0"/>
                </a:solidFill>
                <a:latin typeface="Calibri"/>
                <a:ea typeface="游ゴシック"/>
              </a:rPr>
              <a:t>, </a:t>
            </a:r>
            <a:r>
              <a:rPr kumimoji="1" lang="en-US" altLang="ja-JP" sz="1600" dirty="0" err="1" smtClean="0">
                <a:solidFill>
                  <a:srgbClr val="0070C0"/>
                </a:solidFill>
                <a:latin typeface="Calibri"/>
                <a:ea typeface="游ゴシック"/>
              </a:rPr>
              <a:t>Tasevsky</a:t>
            </a:r>
            <a:r>
              <a:rPr kumimoji="1" lang="en-US" altLang="ja-JP" sz="1600" dirty="0" smtClean="0">
                <a:solidFill>
                  <a:srgbClr val="0070C0"/>
                </a:solidFill>
                <a:latin typeface="Calibri"/>
                <a:ea typeface="游ゴシック"/>
              </a:rPr>
              <a:t>, </a:t>
            </a:r>
            <a:r>
              <a:rPr kumimoji="1" lang="en-US" altLang="ja-JP" sz="1600" dirty="0" err="1" smtClean="0">
                <a:solidFill>
                  <a:srgbClr val="0070C0"/>
                </a:solidFill>
                <a:latin typeface="Calibri"/>
                <a:ea typeface="游ゴシック"/>
              </a:rPr>
              <a:t>Teryaev</a:t>
            </a:r>
            <a:r>
              <a:rPr kumimoji="1" lang="en-US" altLang="ja-JP" sz="1600" dirty="0" smtClean="0">
                <a:solidFill>
                  <a:srgbClr val="0070C0"/>
                </a:solidFill>
                <a:latin typeface="Calibri"/>
                <a:ea typeface="游ゴシック"/>
              </a:rPr>
              <a:t>, in progress</a:t>
            </a:r>
            <a:endParaRPr kumimoji="1" lang="ja-JP" altLang="en-US" sz="1600" dirty="0">
              <a:solidFill>
                <a:srgbClr val="0070C0"/>
              </a:solidFill>
              <a:latin typeface="Calibri"/>
              <a:ea typeface="游ゴシック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664" y="1097022"/>
            <a:ext cx="4057778" cy="2548861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4646175" y="1890357"/>
            <a:ext cx="380264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kumimoji="1" lang="en-US" altLang="ja-JP" dirty="0" smtClean="0">
                <a:solidFill>
                  <a:prstClr val="black"/>
                </a:solidFill>
                <a:latin typeface="Calibri"/>
                <a:ea typeface="游ゴシック"/>
              </a:rPr>
              <a:t>       preferably small   </a:t>
            </a:r>
          </a:p>
          <a:p>
            <a:pPr defTabSz="914400"/>
            <a:endParaRPr kumimoji="1" lang="en-US" altLang="ja-JP" dirty="0" smtClean="0">
              <a:solidFill>
                <a:prstClr val="black"/>
              </a:solidFill>
              <a:latin typeface="Calibri"/>
              <a:ea typeface="游ゴシック"/>
            </a:endParaRPr>
          </a:p>
          <a:p>
            <a:pPr defTabSz="914400"/>
            <a:endParaRPr kumimoji="1" lang="en-US" altLang="ja-JP" dirty="0" smtClean="0">
              <a:solidFill>
                <a:prstClr val="black"/>
              </a:solidFill>
              <a:latin typeface="Calibri"/>
              <a:ea typeface="游ゴシック"/>
            </a:endParaRPr>
          </a:p>
          <a:p>
            <a:pPr defTabSz="914400"/>
            <a:r>
              <a:rPr kumimoji="1" lang="en-US" altLang="ja-JP" dirty="0" smtClean="0">
                <a:solidFill>
                  <a:prstClr val="black"/>
                </a:solidFill>
                <a:latin typeface="Calibri"/>
                <a:ea typeface="游ゴシック"/>
              </a:rPr>
              <a:t> Use the </a:t>
            </a:r>
            <a:r>
              <a:rPr kumimoji="1" lang="en-US" altLang="ja-JP" dirty="0" err="1" smtClean="0">
                <a:solidFill>
                  <a:prstClr val="black"/>
                </a:solidFill>
                <a:latin typeface="Calibri"/>
                <a:ea typeface="游ゴシック"/>
              </a:rPr>
              <a:t>Weiszacker</a:t>
            </a:r>
            <a:r>
              <a:rPr kumimoji="1" lang="en-US" altLang="ja-JP" dirty="0" smtClean="0">
                <a:solidFill>
                  <a:prstClr val="black"/>
                </a:solidFill>
                <a:latin typeface="Calibri"/>
                <a:ea typeface="游ゴシック"/>
              </a:rPr>
              <a:t>-Williams photons </a:t>
            </a:r>
          </a:p>
          <a:p>
            <a:pPr defTabSz="914400"/>
            <a:r>
              <a:rPr kumimoji="1" lang="en-US" altLang="ja-JP" dirty="0" smtClean="0">
                <a:solidFill>
                  <a:prstClr val="black"/>
                </a:solidFill>
                <a:latin typeface="Calibri"/>
                <a:ea typeface="游ゴシック"/>
              </a:rPr>
              <a:t> with                in UPC! </a:t>
            </a:r>
            <a:endParaRPr kumimoji="1" lang="ja-JP" altLang="en-US" dirty="0">
              <a:solidFill>
                <a:prstClr val="black"/>
              </a:solidFill>
              <a:latin typeface="Calibri"/>
              <a:ea typeface="游ゴシック"/>
            </a:endParaRPr>
          </a:p>
        </p:txBody>
      </p:sp>
      <p:pic>
        <p:nvPicPr>
          <p:cNvPr id="10" name="Picture 2" descr="\newcommand{\nn}{\nonumber \\}&#10;\begin{eqnarray*}&#10;Q^2&#10;\end{eqnarray*}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516" y="1962195"/>
            <a:ext cx="247324" cy="236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楕円 10"/>
          <p:cNvSpPr/>
          <p:nvPr/>
        </p:nvSpPr>
        <p:spPr>
          <a:xfrm>
            <a:off x="369003" y="1097022"/>
            <a:ext cx="548653" cy="1313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ja-JP" altLang="en-US">
              <a:solidFill>
                <a:prstClr val="white"/>
              </a:solidFill>
              <a:latin typeface="Calibri"/>
              <a:ea typeface="游ゴシック"/>
            </a:endParaRPr>
          </a:p>
        </p:txBody>
      </p:sp>
      <p:pic>
        <p:nvPicPr>
          <p:cNvPr id="4098" name="Picture 2" descr="\newcommand{\nn}{\nonumber \\}&#10;\begin{eqnarray*}&#10;\gamma&#10;\end{eqnarray*}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224" y="1368950"/>
            <a:ext cx="219075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\newcommand{\nn}{\nonumber \\}&#10;\begin{eqnarray*}&#10;S_0(P_\perp,\Delta_\perp) =\frac{1}{P_\perp} \frac{\partial}{\partial P_\perp}A(P_\perp,\Delta_\perp).&#10;\end{eqnarray*}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295" y="5381392"/>
            <a:ext cx="3365760" cy="5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\newcommand{\nn}{\nonumber \\}&#10;\begin{eqnarray*}&#10;S_1(P_\perp,\Delta_\perp)=\frac{\partial B(P_\perp,\Delta_\perp)}{\partial P_\perp^2} -\frac{2}{P_\perp^2}&#10;\int^{P_\perp^2}\frac{dP'^2_\perp}{P'^2_\perp} B(P'_\perp,\Delta_\perp)&#10;\end{eqnarray*}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720" y="6010097"/>
            <a:ext cx="4936709" cy="55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6869263" y="1897504"/>
            <a:ext cx="19540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kumimoji="1" lang="en-US" altLang="ja-JP" sz="1600" dirty="0">
                <a:solidFill>
                  <a:srgbClr val="002060"/>
                </a:solidFill>
                <a:latin typeface="Calibri"/>
                <a:ea typeface="游ゴシック"/>
              </a:rPr>
              <a:t>YH, Xiao, Yuan (2016)</a:t>
            </a:r>
            <a:endParaRPr kumimoji="1" lang="ja-JP" altLang="en-US" sz="1600" dirty="0">
              <a:solidFill>
                <a:srgbClr val="002060"/>
              </a:solidFill>
              <a:latin typeface="Calibri"/>
              <a:ea typeface="游ゴシック"/>
            </a:endParaRPr>
          </a:p>
        </p:txBody>
      </p:sp>
      <p:sp>
        <p:nvSpPr>
          <p:cNvPr id="5" name="楕円 4"/>
          <p:cNvSpPr/>
          <p:nvPr/>
        </p:nvSpPr>
        <p:spPr>
          <a:xfrm>
            <a:off x="535040" y="1368950"/>
            <a:ext cx="259245" cy="24765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ja-JP" altLang="en-US">
              <a:solidFill>
                <a:prstClr val="white"/>
              </a:solidFill>
              <a:latin typeface="Calibri"/>
              <a:ea typeface="游ゴシック"/>
            </a:endParaRPr>
          </a:p>
        </p:txBody>
      </p:sp>
      <p:sp>
        <p:nvSpPr>
          <p:cNvPr id="19" name="楕円 18"/>
          <p:cNvSpPr/>
          <p:nvPr/>
        </p:nvSpPr>
        <p:spPr>
          <a:xfrm>
            <a:off x="687440" y="1521350"/>
            <a:ext cx="259245" cy="24765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ja-JP" altLang="en-US">
              <a:solidFill>
                <a:prstClr val="white"/>
              </a:solidFill>
              <a:latin typeface="Calibri"/>
              <a:ea typeface="游ゴシック"/>
            </a:endParaRPr>
          </a:p>
        </p:txBody>
      </p:sp>
      <p:sp>
        <p:nvSpPr>
          <p:cNvPr id="20" name="楕円 19"/>
          <p:cNvSpPr/>
          <p:nvPr/>
        </p:nvSpPr>
        <p:spPr>
          <a:xfrm>
            <a:off x="401034" y="1539600"/>
            <a:ext cx="259245" cy="24765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ja-JP" altLang="en-US">
              <a:solidFill>
                <a:prstClr val="white"/>
              </a:solidFill>
              <a:latin typeface="Calibri"/>
              <a:ea typeface="游ゴシック"/>
            </a:endParaRPr>
          </a:p>
        </p:txBody>
      </p:sp>
      <p:sp>
        <p:nvSpPr>
          <p:cNvPr id="21" name="楕円 20"/>
          <p:cNvSpPr/>
          <p:nvPr/>
        </p:nvSpPr>
        <p:spPr>
          <a:xfrm>
            <a:off x="609564" y="1813290"/>
            <a:ext cx="259245" cy="24765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ja-JP" altLang="en-US">
              <a:solidFill>
                <a:prstClr val="white"/>
              </a:solidFill>
              <a:latin typeface="Calibri"/>
              <a:ea typeface="游ゴシック"/>
            </a:endParaRPr>
          </a:p>
        </p:txBody>
      </p:sp>
      <p:sp>
        <p:nvSpPr>
          <p:cNvPr id="22" name="楕円 21"/>
          <p:cNvSpPr/>
          <p:nvPr/>
        </p:nvSpPr>
        <p:spPr>
          <a:xfrm>
            <a:off x="389227" y="1819580"/>
            <a:ext cx="259245" cy="24765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ja-JP" altLang="en-US">
              <a:solidFill>
                <a:prstClr val="white"/>
              </a:solidFill>
              <a:latin typeface="Calibri"/>
              <a:ea typeface="游ゴシック"/>
            </a:endParaRPr>
          </a:p>
        </p:txBody>
      </p:sp>
      <p:sp>
        <p:nvSpPr>
          <p:cNvPr id="23" name="楕円 22"/>
          <p:cNvSpPr/>
          <p:nvPr/>
        </p:nvSpPr>
        <p:spPr>
          <a:xfrm>
            <a:off x="556141" y="2068854"/>
            <a:ext cx="259245" cy="24765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ja-JP" altLang="en-US">
              <a:solidFill>
                <a:prstClr val="white"/>
              </a:solidFill>
              <a:latin typeface="Calibri"/>
              <a:ea typeface="游ゴシック"/>
            </a:endParaRPr>
          </a:p>
        </p:txBody>
      </p:sp>
      <p:sp>
        <p:nvSpPr>
          <p:cNvPr id="24" name="楕円 23"/>
          <p:cNvSpPr/>
          <p:nvPr/>
        </p:nvSpPr>
        <p:spPr>
          <a:xfrm>
            <a:off x="488255" y="1117343"/>
            <a:ext cx="259245" cy="24765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ja-JP" altLang="en-US">
              <a:solidFill>
                <a:prstClr val="white"/>
              </a:solidFill>
              <a:latin typeface="Calibri"/>
              <a:ea typeface="游ゴシック"/>
            </a:endParaRPr>
          </a:p>
        </p:txBody>
      </p:sp>
      <p:sp>
        <p:nvSpPr>
          <p:cNvPr id="25" name="楕円 24"/>
          <p:cNvSpPr/>
          <p:nvPr/>
        </p:nvSpPr>
        <p:spPr>
          <a:xfrm>
            <a:off x="337587" y="1328497"/>
            <a:ext cx="259245" cy="24765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ja-JP" altLang="en-US">
              <a:solidFill>
                <a:prstClr val="white"/>
              </a:solidFill>
              <a:latin typeface="Calibri"/>
              <a:ea typeface="游ゴシック"/>
            </a:endParaRPr>
          </a:p>
        </p:txBody>
      </p:sp>
      <p:sp>
        <p:nvSpPr>
          <p:cNvPr id="26" name="楕円 25"/>
          <p:cNvSpPr/>
          <p:nvPr/>
        </p:nvSpPr>
        <p:spPr>
          <a:xfrm>
            <a:off x="549038" y="1673750"/>
            <a:ext cx="259245" cy="24765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ja-JP" altLang="en-US">
              <a:solidFill>
                <a:prstClr val="white"/>
              </a:solidFill>
              <a:latin typeface="Calibri"/>
              <a:ea typeface="游ゴシック"/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1806912" y="5320319"/>
            <a:ext cx="5678526" cy="130571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ja-JP" altLang="en-US">
              <a:solidFill>
                <a:prstClr val="white"/>
              </a:solidFill>
              <a:latin typeface="Calibri"/>
              <a:ea typeface="游ゴシック"/>
            </a:endParaRPr>
          </a:p>
        </p:txBody>
      </p:sp>
      <p:pic>
        <p:nvPicPr>
          <p:cNvPr id="4100" name="Picture 4" descr="\newcommand{\nn}{\nonumber \\}&#10;\begin{eqnarray*}&#10;\frac{d\sigma^{pA}}{dy_1dy_2 d^2\vec{k}_{1\perp}d^2\vec{k}_{2\perp}}  = \omega \frac{dN}{d\omega} \frac{N_c \alpha_{em}(2\pi)^4}{P_\perp^2}  \sum_f e_f^2 2z(1-z) (z^2+(1-z)^2)  \left(\textcolor[rgb]{1,0,0}{A^2}+2\cos 2(\phi_P-\phi_\Delta) \textcolor[rgb]{1,0,0}{AB} \right)&#10;\end{eqnarray*}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33" y="4002098"/>
            <a:ext cx="8675900" cy="586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\newcommand{\nn}{\nonumber \\}&#10;\begin{eqnarray*}&#10;Q^2\approx 0&#10;\end{eqnarray*}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355" y="3065702"/>
            <a:ext cx="610979" cy="215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テキスト ボックス 5"/>
          <p:cNvSpPr txBox="1"/>
          <p:nvPr/>
        </p:nvSpPr>
        <p:spPr>
          <a:xfrm>
            <a:off x="2766750" y="4756910"/>
            <a:ext cx="1266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kumimoji="1" lang="en-US" altLang="ja-JP" dirty="0">
                <a:solidFill>
                  <a:srgbClr val="00B050"/>
                </a:solidFill>
                <a:latin typeface="Calibri"/>
                <a:ea typeface="游ゴシック"/>
              </a:rPr>
              <a:t>p</a:t>
            </a:r>
            <a:r>
              <a:rPr kumimoji="1" lang="en-US" altLang="ja-JP" dirty="0" smtClean="0">
                <a:solidFill>
                  <a:srgbClr val="00B050"/>
                </a:solidFill>
                <a:latin typeface="Calibri"/>
                <a:ea typeface="游ゴシック"/>
              </a:rPr>
              <a:t>hoton flux</a:t>
            </a:r>
            <a:endParaRPr kumimoji="1" lang="ja-JP" altLang="en-US" dirty="0">
              <a:solidFill>
                <a:srgbClr val="00B050"/>
              </a:solidFill>
              <a:latin typeface="Calibri"/>
              <a:ea typeface="游ゴシック"/>
            </a:endParaRPr>
          </a:p>
        </p:txBody>
      </p:sp>
      <p:cxnSp>
        <p:nvCxnSpPr>
          <p:cNvPr id="14" name="直線矢印コネクタ 13"/>
          <p:cNvCxnSpPr/>
          <p:nvPr/>
        </p:nvCxnSpPr>
        <p:spPr>
          <a:xfrm flipH="1" flipV="1">
            <a:off x="2597706" y="4550990"/>
            <a:ext cx="169044" cy="3507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8" name="Picture 4" descr="\newcommand{\nn}{\nonumber \\}&#10;\begin{eqnarray*}&#10;\propto Z^2&#10;\end{eqnarray*}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534" y="4792733"/>
            <a:ext cx="520456" cy="218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下矢印 11"/>
          <p:cNvSpPr/>
          <p:nvPr/>
        </p:nvSpPr>
        <p:spPr>
          <a:xfrm>
            <a:off x="5780744" y="2264607"/>
            <a:ext cx="263179" cy="44665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ja-JP" altLang="en-US">
              <a:solidFill>
                <a:prstClr val="white"/>
              </a:solidFill>
              <a:latin typeface="Calibri"/>
              <a:ea typeface="游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3652093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-39351"/>
            <a:ext cx="9144000" cy="990600"/>
          </a:xfrm>
          <a:prstGeom prst="rect">
            <a:avLst/>
          </a:prstGeom>
        </p:spPr>
        <p:txBody>
          <a:bodyPr anchor="t"/>
          <a:lstStyle>
            <a:lvl1pPr algn="ctr" defTabSz="457200" rtl="0" eaLnBrk="1" latinLnBrk="0" hangingPunct="1">
              <a:spcBef>
                <a:spcPct val="0"/>
              </a:spcBef>
              <a:buNone/>
              <a:defRPr sz="4200" kern="1200">
                <a:solidFill>
                  <a:schemeClr val="tx1"/>
                </a:solidFill>
                <a:latin typeface="Minion Pro"/>
                <a:ea typeface="+mj-ea"/>
                <a:cs typeface="+mj-cs"/>
              </a:defRPr>
            </a:lvl1pPr>
          </a:lstStyle>
          <a:p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JLEIC Realization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026268" y="3473716"/>
            <a:ext cx="4926390" cy="2620226"/>
            <a:chOff x="4217610" y="3816131"/>
            <a:chExt cx="4926390" cy="262022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1104" y="3840480"/>
              <a:ext cx="4882896" cy="2595877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4518660" y="3816131"/>
              <a:ext cx="518091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10</a:t>
              </a:r>
              <a:r>
                <a:rPr lang="en-US" sz="1400" baseline="30000" dirty="0"/>
                <a:t>35</a:t>
              </a:r>
              <a:endParaRPr 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518590" y="4738151"/>
              <a:ext cx="518091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10</a:t>
              </a:r>
              <a:r>
                <a:rPr lang="en-US" sz="1400" baseline="30000" dirty="0"/>
                <a:t>34</a:t>
              </a:r>
              <a:endParaRPr lang="en-US" sz="14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518659" y="5746986"/>
              <a:ext cx="518091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10</a:t>
              </a:r>
              <a:r>
                <a:rPr lang="en-US" sz="1400" baseline="30000" dirty="0"/>
                <a:t>33</a:t>
              </a:r>
              <a:endParaRPr lang="en-US" sz="14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217610" y="4624578"/>
              <a:ext cx="400110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vert="vert270" wrap="none" rtlCol="0">
              <a:spAutoFit/>
            </a:bodyPr>
            <a:lstStyle/>
            <a:p>
              <a:r>
                <a:rPr lang="en-US" sz="1400" dirty="0"/>
                <a:t>     (</a:t>
              </a:r>
            </a:p>
          </p:txBody>
        </p:sp>
      </p:grpSp>
      <p:sp>
        <p:nvSpPr>
          <p:cNvPr id="9" name="Content Placeholder 2"/>
          <p:cNvSpPr txBox="1">
            <a:spLocks/>
          </p:cNvSpPr>
          <p:nvPr/>
        </p:nvSpPr>
        <p:spPr>
          <a:xfrm>
            <a:off x="200608" y="1020462"/>
            <a:ext cx="3770786" cy="53472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Use existing CEBAF for polarized electron injector</a:t>
            </a:r>
          </a:p>
          <a:p>
            <a:pPr marL="0" indent="0">
              <a:buNone/>
            </a:pP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Figure 8 Layout: Optimized for high ion beam polarization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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polarized deuterons</a:t>
            </a:r>
          </a:p>
          <a:p>
            <a:pPr marL="0" indent="0"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Energy Range:</a:t>
            </a:r>
          </a:p>
          <a:p>
            <a:pPr marL="0" indent="0"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√s : 20 to 65 - 140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GeV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(magnet technology choice)</a:t>
            </a:r>
          </a:p>
          <a:p>
            <a:pPr marL="0" indent="0">
              <a:buNone/>
            </a:pP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93A299"/>
              </a:buClr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Fully integrated detector/IR</a:t>
            </a:r>
          </a:p>
          <a:p>
            <a:pPr>
              <a:buClr>
                <a:srgbClr val="93A299"/>
              </a:buClr>
            </a:pPr>
            <a:endParaRPr lang="en-US" sz="800" dirty="0">
              <a:solidFill>
                <a:srgbClr val="0099B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93A299"/>
              </a:buClr>
            </a:pPr>
            <a:r>
              <a:rPr lang="en-US" sz="2000" dirty="0">
                <a:solidFill>
                  <a:srgbClr val="33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JLEIC achieves initial high luminosity, with technology choice determining initial and upgraded energy reach</a:t>
            </a:r>
          </a:p>
          <a:p>
            <a:pPr>
              <a:buClr>
                <a:srgbClr val="93A299"/>
              </a:buClr>
            </a:pPr>
            <a:endParaRPr lang="en-US" sz="2000" b="1" dirty="0">
              <a:solidFill>
                <a:srgbClr val="0099B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93A299"/>
              </a:buClr>
            </a:pPr>
            <a:endParaRPr lang="en-US" sz="2000" b="1" dirty="0">
              <a:solidFill>
                <a:srgbClr val="0099B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93A299"/>
              </a:buClr>
              <a:buFont typeface="Arial" pitchFamily="34" charset="0"/>
              <a:buNone/>
            </a:pPr>
            <a:endParaRPr lang="en-US" sz="2000" b="1" dirty="0">
              <a:solidFill>
                <a:srgbClr val="0099B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64" descr="Complex.pdf"/>
          <p:cNvPicPr>
            <a:picLocks noChangeAspect="1"/>
          </p:cNvPicPr>
          <p:nvPr/>
        </p:nvPicPr>
        <p:blipFill>
          <a:blip r:embed="rId3"/>
          <a:srcRect l="7928" t="29008" r="5040" b="23157"/>
          <a:stretch>
            <a:fillRect/>
          </a:stretch>
        </p:blipFill>
        <p:spPr bwMode="auto">
          <a:xfrm>
            <a:off x="3846673" y="939128"/>
            <a:ext cx="5211520" cy="2213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7845206" y="3978084"/>
            <a:ext cx="832104" cy="192024"/>
          </a:xfrm>
          <a:prstGeom prst="rect">
            <a:avLst/>
          </a:prstGeom>
          <a:noFill/>
          <a:ln w="28575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42714" y="3934928"/>
            <a:ext cx="492518" cy="276999"/>
          </a:xfrm>
          <a:prstGeom prst="rect">
            <a:avLst/>
          </a:prstGeom>
          <a:noFill/>
          <a:ln w="28575" cmpd="sng"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pPr defTabSz="914400"/>
            <a:r>
              <a:rPr lang="en-US" sz="1200" dirty="0">
                <a:solidFill>
                  <a:srgbClr val="0000FF"/>
                </a:solidFill>
                <a:latin typeface="Arial"/>
              </a:rPr>
              <a:t>LHC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89389" y="4781996"/>
            <a:ext cx="10374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FF"/>
                </a:solidFill>
              </a:rPr>
              <a:t>400x12 GeV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88065" y="5051945"/>
            <a:ext cx="10374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100x10 GeV</a:t>
            </a:r>
          </a:p>
        </p:txBody>
      </p:sp>
      <p:sp>
        <p:nvSpPr>
          <p:cNvPr id="15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5853479" y="6445327"/>
            <a:ext cx="2133600" cy="365125"/>
          </a:xfrm>
          <a:prstGeom prst="rect">
            <a:avLst/>
          </a:prstGeom>
        </p:spPr>
        <p:txBody>
          <a:bodyPr/>
          <a:lstStyle/>
          <a:p>
            <a:fld id="{B9A5DFB4-3D23-4866-8D46-AE36D04BFD7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0" y="0"/>
            <a:ext cx="17221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sz="2000" i="1" dirty="0">
                <a:solidFill>
                  <a:srgbClr val="FF0000"/>
                </a:solidFill>
              </a:rPr>
              <a:t>Rolf </a:t>
            </a:r>
            <a:r>
              <a:rPr lang="en-US" sz="2000" i="1" dirty="0" err="1">
                <a:solidFill>
                  <a:srgbClr val="FF0000"/>
                </a:solidFill>
              </a:rPr>
              <a:t>Ent</a:t>
            </a:r>
            <a:r>
              <a:rPr lang="en-US" sz="2000" i="1" dirty="0">
                <a:solidFill>
                  <a:srgbClr val="FF0000"/>
                </a:solidFill>
              </a:rPr>
              <a:t> (</a:t>
            </a:r>
            <a:r>
              <a:rPr lang="en-US" sz="2000" i="1" dirty="0" err="1" smtClean="0">
                <a:solidFill>
                  <a:srgbClr val="FF0000"/>
                </a:solidFill>
              </a:rPr>
              <a:t>JLab</a:t>
            </a:r>
            <a:r>
              <a:rPr lang="en-US" sz="2000" i="1" dirty="0" smtClean="0">
                <a:solidFill>
                  <a:srgbClr val="FF0000"/>
                </a:solidFill>
              </a:rPr>
              <a:t>)</a:t>
            </a:r>
            <a:endParaRPr lang="en-US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489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-39351"/>
            <a:ext cx="9144000" cy="990600"/>
          </a:xfrm>
          <a:prstGeom prst="rect">
            <a:avLst/>
          </a:prstGeom>
        </p:spPr>
        <p:txBody>
          <a:bodyPr anchor="t"/>
          <a:lstStyle>
            <a:lvl1pPr algn="ctr" defTabSz="457200" rtl="0" eaLnBrk="1" latinLnBrk="0" hangingPunct="1">
              <a:spcBef>
                <a:spcPct val="0"/>
              </a:spcBef>
              <a:buNone/>
              <a:defRPr sz="4200" kern="1200">
                <a:solidFill>
                  <a:schemeClr val="tx1"/>
                </a:solidFill>
                <a:latin typeface="Minion Pro"/>
                <a:ea typeface="+mj-ea"/>
                <a:cs typeface="+mj-cs"/>
              </a:defRPr>
            </a:lvl1pPr>
          </a:lstStyle>
          <a:p>
            <a:r>
              <a:rPr lang="en-US" sz="4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eRHIC</a:t>
            </a:r>
            <a:r>
              <a:rPr lang="en-US" sz="4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Realization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85794" y="981919"/>
            <a:ext cx="3953838" cy="582125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Minion Pro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Minion Pro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Minion Pro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Minion Pro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Minion Pro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existing RHIC</a:t>
            </a:r>
          </a:p>
          <a:p>
            <a:pPr lvl="1"/>
            <a:r>
              <a:rPr lang="en-US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 to 275 GeV protons</a:t>
            </a:r>
          </a:p>
          <a:p>
            <a:pPr lvl="1"/>
            <a:r>
              <a:rPr lang="en-US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Existing: tunnel, detector halls &amp; hadron injector complex</a:t>
            </a:r>
          </a:p>
          <a:p>
            <a:endParaRPr lang="en-US" sz="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18 GeV e-accelerator in the same tunnel</a:t>
            </a:r>
          </a:p>
          <a:p>
            <a:pPr lvl="1"/>
            <a:r>
              <a:rPr lang="en-US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either high intensity Electron Storage Ring or Energy Recovery </a:t>
            </a:r>
            <a:r>
              <a:rPr lang="en-US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Linac</a:t>
            </a:r>
            <a:endParaRPr lang="en-US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Achieve high luminosity, high energy e-p/A collisions with full acceptance detectors </a:t>
            </a:r>
          </a:p>
          <a:p>
            <a:r>
              <a:rPr lang="en-US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Luminosity and/or energy staging are possible</a:t>
            </a: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4340782" y="3589844"/>
            <a:ext cx="4723066" cy="3183185"/>
            <a:chOff x="1181773" y="1714500"/>
            <a:chExt cx="6392379" cy="4308245"/>
          </a:xfrm>
        </p:grpSpPr>
        <p:sp>
          <p:nvSpPr>
            <p:cNvPr id="9" name="Oval 8"/>
            <p:cNvSpPr/>
            <p:nvPr/>
          </p:nvSpPr>
          <p:spPr>
            <a:xfrm>
              <a:off x="2425679" y="1828800"/>
              <a:ext cx="4028988" cy="2857109"/>
            </a:xfrm>
            <a:prstGeom prst="ellipse">
              <a:avLst/>
            </a:prstGeom>
            <a:solidFill>
              <a:srgbClr val="1DFAFF">
                <a:alpha val="50000"/>
              </a:srgbClr>
            </a:solidFill>
            <a:ln>
              <a:noFill/>
            </a:ln>
            <a:effectLst>
              <a:softEdge rad="1905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prstClr val="black"/>
                </a:solidFill>
                <a:latin typeface="Helvetica"/>
                <a:cs typeface="Helvetica"/>
              </a:endParaRPr>
            </a:p>
            <a:p>
              <a:pPr algn="ctr"/>
              <a:endParaRPr lang="en-US" sz="1200" dirty="0">
                <a:solidFill>
                  <a:prstClr val="black"/>
                </a:solidFill>
                <a:latin typeface="Helvetica"/>
                <a:cs typeface="Helvetica"/>
              </a:endParaRPr>
            </a:p>
            <a:p>
              <a:pPr algn="ctr"/>
              <a:endParaRPr lang="en-US" sz="1200" dirty="0">
                <a:solidFill>
                  <a:prstClr val="black"/>
                </a:solidFill>
                <a:latin typeface="Helvetica"/>
                <a:cs typeface="Helvetica"/>
              </a:endParaRPr>
            </a:p>
            <a:p>
              <a:pPr algn="ctr"/>
              <a:endParaRPr lang="en-US" sz="1200" dirty="0">
                <a:solidFill>
                  <a:prstClr val="black"/>
                </a:solidFill>
                <a:latin typeface="Helvetica"/>
                <a:cs typeface="Helvetica"/>
              </a:endParaRPr>
            </a:p>
            <a:p>
              <a:pPr algn="ctr"/>
              <a:endParaRPr lang="en-US" sz="1200" dirty="0">
                <a:solidFill>
                  <a:prstClr val="black"/>
                </a:solidFill>
                <a:latin typeface="Helvetica"/>
                <a:cs typeface="Helvetica"/>
              </a:endParaRPr>
            </a:p>
            <a:p>
              <a:pPr algn="ctr"/>
              <a:endParaRPr lang="en-US" sz="1200" dirty="0">
                <a:solidFill>
                  <a:prstClr val="black"/>
                </a:solidFill>
                <a:latin typeface="Helvetica"/>
                <a:cs typeface="Helvetica"/>
              </a:endParaRPr>
            </a:p>
            <a:p>
              <a:pPr algn="ctr"/>
              <a:endParaRPr lang="en-US" sz="1200" dirty="0">
                <a:solidFill>
                  <a:prstClr val="black"/>
                </a:solidFill>
                <a:latin typeface="Helvetica"/>
                <a:cs typeface="Helvetica"/>
              </a:endParaRPr>
            </a:p>
            <a:p>
              <a:pPr algn="ctr"/>
              <a:endParaRPr lang="en-US" sz="1200" dirty="0">
                <a:solidFill>
                  <a:prstClr val="black"/>
                </a:solidFill>
                <a:latin typeface="Helvetica"/>
                <a:cs typeface="Helvetica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2217994" y="3028838"/>
              <a:ext cx="4360259" cy="1499118"/>
            </a:xfrm>
            <a:prstGeom prst="ellipse">
              <a:avLst/>
            </a:prstGeom>
            <a:solidFill>
              <a:srgbClr val="FF1A00">
                <a:alpha val="50000"/>
              </a:srgbClr>
            </a:solidFill>
            <a:ln>
              <a:noFill/>
            </a:ln>
            <a:effectLst>
              <a:softEdge rad="1905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rgbClr val="292934"/>
                </a:solidFill>
                <a:latin typeface="Helvetica"/>
                <a:cs typeface="Helvetica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835156" y="3494047"/>
              <a:ext cx="3105896" cy="6082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prstClr val="white"/>
                  </a:solidFill>
                  <a:latin typeface="Helvetica"/>
                  <a:cs typeface="Helvetica"/>
                </a:rPr>
                <a:t>Spin and Flavor Structure of the </a:t>
              </a:r>
              <a:br>
                <a:rPr lang="en-US" sz="1200" dirty="0">
                  <a:solidFill>
                    <a:prstClr val="white"/>
                  </a:solidFill>
                  <a:latin typeface="Helvetica"/>
                  <a:cs typeface="Helvetica"/>
                </a:rPr>
              </a:br>
              <a:r>
                <a:rPr lang="en-US" sz="1200" dirty="0">
                  <a:solidFill>
                    <a:prstClr val="white"/>
                  </a:solidFill>
                  <a:latin typeface="Helvetica"/>
                  <a:cs typeface="Helvetica"/>
                </a:rPr>
                <a:t>Nucleons and Nuclei</a:t>
              </a:r>
            </a:p>
          </p:txBody>
        </p:sp>
        <p:sp>
          <p:nvSpPr>
            <p:cNvPr id="12" name="Oval 11"/>
            <p:cNvSpPr/>
            <p:nvPr/>
          </p:nvSpPr>
          <p:spPr>
            <a:xfrm>
              <a:off x="1966744" y="3725100"/>
              <a:ext cx="2764279" cy="1453840"/>
            </a:xfrm>
            <a:prstGeom prst="ellipse">
              <a:avLst/>
            </a:prstGeom>
            <a:solidFill>
              <a:srgbClr val="FFD13E">
                <a:alpha val="50000"/>
              </a:srgbClr>
            </a:solidFill>
            <a:ln>
              <a:noFill/>
            </a:ln>
            <a:effectLst>
              <a:softEdge rad="1905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prstClr val="black"/>
                </a:solidFill>
                <a:latin typeface="Helvetica"/>
                <a:cs typeface="Helvetic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342703" y="4235568"/>
              <a:ext cx="1967987" cy="6082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prstClr val="black"/>
                  </a:solidFill>
                  <a:latin typeface="Helvetica"/>
                  <a:cs typeface="Helvetica"/>
                </a:rPr>
                <a:t>Internal Landscape</a:t>
              </a:r>
            </a:p>
            <a:p>
              <a:pPr algn="ctr"/>
              <a:r>
                <a:rPr lang="en-US" sz="1200" dirty="0">
                  <a:solidFill>
                    <a:prstClr val="black"/>
                  </a:solidFill>
                  <a:latin typeface="Helvetica"/>
                  <a:cs typeface="Helvetica"/>
                </a:rPr>
                <a:t>of Nuclei</a:t>
              </a:r>
            </a:p>
          </p:txBody>
        </p:sp>
        <p:sp>
          <p:nvSpPr>
            <p:cNvPr id="14" name="Oval 13"/>
            <p:cNvSpPr/>
            <p:nvPr/>
          </p:nvSpPr>
          <p:spPr>
            <a:xfrm>
              <a:off x="3815299" y="3701442"/>
              <a:ext cx="3090330" cy="1595135"/>
            </a:xfrm>
            <a:prstGeom prst="ellipse">
              <a:avLst/>
            </a:prstGeom>
            <a:solidFill>
              <a:srgbClr val="FFD13E">
                <a:alpha val="50000"/>
              </a:srgbClr>
            </a:solidFill>
            <a:ln>
              <a:noFill/>
            </a:ln>
            <a:effectLst>
              <a:softEdge rad="1905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rgbClr val="292934"/>
                </a:solidFill>
                <a:latin typeface="Helvetica"/>
                <a:cs typeface="Helvetica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260248" y="4229629"/>
              <a:ext cx="2384185" cy="6082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292934"/>
                  </a:solidFill>
                  <a:latin typeface="Helvetica"/>
                  <a:cs typeface="Helvetica"/>
                </a:rPr>
                <a:t>QCD at Extreme Parton </a:t>
              </a:r>
              <a:br>
                <a:rPr lang="en-US" sz="1200" dirty="0">
                  <a:solidFill>
                    <a:srgbClr val="292934"/>
                  </a:solidFill>
                  <a:latin typeface="Helvetica"/>
                  <a:cs typeface="Helvetica"/>
                </a:rPr>
              </a:br>
              <a:r>
                <a:rPr lang="en-US" sz="1200" dirty="0">
                  <a:solidFill>
                    <a:srgbClr val="292934"/>
                  </a:solidFill>
                  <a:latin typeface="Helvetica"/>
                  <a:cs typeface="Helvetica"/>
                </a:rPr>
                <a:t>Densities - Saturation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721915" y="2483703"/>
              <a:ext cx="3390819" cy="8515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3366FF"/>
                  </a:solidFill>
                  <a:latin typeface="Helvetica"/>
                  <a:cs typeface="Helvetica"/>
                </a:rPr>
                <a:t>Tomography (p/A) </a:t>
              </a:r>
              <a:br>
                <a:rPr lang="en-US" sz="1200" dirty="0">
                  <a:solidFill>
                    <a:srgbClr val="3366FF"/>
                  </a:solidFill>
                  <a:latin typeface="Helvetica"/>
                  <a:cs typeface="Helvetica"/>
                </a:rPr>
              </a:br>
              <a:r>
                <a:rPr lang="en-US" sz="1200" dirty="0">
                  <a:solidFill>
                    <a:srgbClr val="3366FF"/>
                  </a:solidFill>
                  <a:latin typeface="Helvetica"/>
                  <a:cs typeface="Helvetica"/>
                </a:rPr>
                <a:t>Transverse Momentum Distribution </a:t>
              </a:r>
              <a:br>
                <a:rPr lang="en-US" sz="1200" dirty="0">
                  <a:solidFill>
                    <a:srgbClr val="3366FF"/>
                  </a:solidFill>
                  <a:latin typeface="Helvetica"/>
                  <a:cs typeface="Helvetica"/>
                </a:rPr>
              </a:br>
              <a:r>
                <a:rPr lang="en-US" sz="1200" dirty="0">
                  <a:solidFill>
                    <a:srgbClr val="3366FF"/>
                  </a:solidFill>
                  <a:latin typeface="Helvetica"/>
                  <a:cs typeface="Helvetica"/>
                </a:rPr>
                <a:t>and Spatial Imaging</a:t>
              </a: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1181773" y="1714500"/>
              <a:ext cx="6392379" cy="4308245"/>
              <a:chOff x="1134145" y="1714500"/>
              <a:chExt cx="6392379" cy="4308245"/>
            </a:xfrm>
          </p:grpSpPr>
          <p:cxnSp>
            <p:nvCxnSpPr>
              <p:cNvPr id="25" name="Straight Arrow Connector 24"/>
              <p:cNvCxnSpPr/>
              <p:nvPr/>
            </p:nvCxnSpPr>
            <p:spPr>
              <a:xfrm flipV="1">
                <a:off x="2000123" y="5394845"/>
                <a:ext cx="4738662" cy="9536"/>
              </a:xfrm>
              <a:prstGeom prst="straightConnector1">
                <a:avLst/>
              </a:prstGeom>
              <a:ln w="28575" cmpd="sng">
                <a:solidFill>
                  <a:schemeClr val="tx1"/>
                </a:solidFill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Arrow Connector 25"/>
              <p:cNvCxnSpPr>
                <a:stCxn id="41" idx="0"/>
              </p:cNvCxnSpPr>
              <p:nvPr/>
            </p:nvCxnSpPr>
            <p:spPr>
              <a:xfrm flipH="1" flipV="1">
                <a:off x="2015240" y="1716616"/>
                <a:ext cx="26596" cy="3672031"/>
              </a:xfrm>
              <a:prstGeom prst="straightConnector1">
                <a:avLst/>
              </a:prstGeom>
              <a:ln w="28575" cmpd="sng">
                <a:solidFill>
                  <a:schemeClr val="tx1"/>
                </a:solidFill>
                <a:headEnd type="none"/>
                <a:tailEnd type="triangl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>
                <a:cxnSpLocks noChangeAspect="1"/>
              </p:cNvCxnSpPr>
              <p:nvPr/>
            </p:nvCxnSpPr>
            <p:spPr>
              <a:xfrm>
                <a:off x="2020639" y="4685909"/>
                <a:ext cx="17373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>
                <a:cxnSpLocks noChangeAspect="1"/>
              </p:cNvCxnSpPr>
              <p:nvPr/>
            </p:nvCxnSpPr>
            <p:spPr>
              <a:xfrm>
                <a:off x="2019539" y="2400996"/>
                <a:ext cx="17373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>
                <a:cxnSpLocks noChangeAspect="1"/>
              </p:cNvCxnSpPr>
              <p:nvPr/>
            </p:nvCxnSpPr>
            <p:spPr>
              <a:xfrm>
                <a:off x="2022913" y="3543114"/>
                <a:ext cx="17373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TextBox 29"/>
              <p:cNvSpPr txBox="1"/>
              <p:nvPr/>
            </p:nvSpPr>
            <p:spPr>
              <a:xfrm>
                <a:off x="1424052" y="4494032"/>
                <a:ext cx="631912" cy="3649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prstClr val="black"/>
                    </a:solidFill>
                    <a:latin typeface="Helvetica"/>
                    <a:cs typeface="Helvetica"/>
                  </a:rPr>
                  <a:t>10</a:t>
                </a:r>
                <a:r>
                  <a:rPr lang="en-US" sz="1200" baseline="30000" dirty="0">
                    <a:solidFill>
                      <a:prstClr val="black"/>
                    </a:solidFill>
                    <a:latin typeface="Helvetica"/>
                    <a:cs typeface="Helvetica"/>
                  </a:rPr>
                  <a:t>32</a:t>
                </a:r>
                <a:endParaRPr lang="en-US" sz="1200" dirty="0">
                  <a:solidFill>
                    <a:prstClr val="black"/>
                  </a:solidFill>
                  <a:latin typeface="Helvetica"/>
                  <a:cs typeface="Helvetica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426419" y="2212851"/>
                <a:ext cx="631912" cy="3649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prstClr val="black"/>
                    </a:solidFill>
                    <a:latin typeface="Helvetica"/>
                    <a:cs typeface="Helvetica"/>
                  </a:rPr>
                  <a:t>10</a:t>
                </a:r>
                <a:r>
                  <a:rPr lang="en-US" sz="1200" baseline="30000" dirty="0">
                    <a:solidFill>
                      <a:prstClr val="black"/>
                    </a:solidFill>
                    <a:latin typeface="Helvetica"/>
                    <a:cs typeface="Helvetica"/>
                  </a:rPr>
                  <a:t>34</a:t>
                </a:r>
                <a:endParaRPr lang="en-US" sz="1200" dirty="0">
                  <a:solidFill>
                    <a:prstClr val="black"/>
                  </a:solidFill>
                  <a:latin typeface="Helvetica"/>
                  <a:cs typeface="Helvetica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426419" y="3355768"/>
                <a:ext cx="619174" cy="3649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prstClr val="black"/>
                    </a:solidFill>
                    <a:latin typeface="Helvetica"/>
                    <a:cs typeface="Helvetica"/>
                  </a:rPr>
                  <a:t>10</a:t>
                </a:r>
                <a:r>
                  <a:rPr lang="en-US" sz="1200" baseline="30000" dirty="0">
                    <a:solidFill>
                      <a:prstClr val="black"/>
                    </a:solidFill>
                    <a:latin typeface="Helvetica"/>
                    <a:cs typeface="Helvetica"/>
                  </a:rPr>
                  <a:t>33</a:t>
                </a:r>
                <a:endParaRPr lang="en-US" sz="1200" dirty="0">
                  <a:solidFill>
                    <a:prstClr val="black"/>
                  </a:solidFill>
                  <a:latin typeface="Helvetica"/>
                  <a:cs typeface="Helvetica"/>
                </a:endParaRPr>
              </a:p>
            </p:txBody>
          </p:sp>
          <p:cxnSp>
            <p:nvCxnSpPr>
              <p:cNvPr id="33" name="Straight Connector 32"/>
              <p:cNvCxnSpPr/>
              <p:nvPr/>
            </p:nvCxnSpPr>
            <p:spPr>
              <a:xfrm>
                <a:off x="3272126" y="5217561"/>
                <a:ext cx="0" cy="17373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5783543" y="5217561"/>
                <a:ext cx="0" cy="17373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4527528" y="5217561"/>
                <a:ext cx="0" cy="17373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xtBox 35"/>
              <p:cNvSpPr txBox="1"/>
              <p:nvPr/>
            </p:nvSpPr>
            <p:spPr>
              <a:xfrm>
                <a:off x="3062682" y="5384937"/>
                <a:ext cx="468826" cy="3649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prstClr val="black"/>
                    </a:solidFill>
                    <a:latin typeface="Helvetica"/>
                    <a:cs typeface="Helvetica"/>
                  </a:rPr>
                  <a:t>50</a:t>
                </a: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4258891" y="5384937"/>
                <a:ext cx="581587" cy="3649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prstClr val="black"/>
                    </a:solidFill>
                    <a:latin typeface="Helvetica"/>
                    <a:cs typeface="Helvetica"/>
                  </a:rPr>
                  <a:t>100</a:t>
                </a: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5517801" y="5384937"/>
                <a:ext cx="581587" cy="3649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prstClr val="black"/>
                    </a:solidFill>
                    <a:latin typeface="Helvetica"/>
                    <a:cs typeface="Helvetica"/>
                  </a:rPr>
                  <a:t>150</a:t>
                </a: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2581090" y="5657790"/>
                <a:ext cx="3914926" cy="3649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prstClr val="black"/>
                    </a:solidFill>
                    <a:latin typeface="Helvetica"/>
                    <a:cs typeface="Helvetica"/>
                  </a:rPr>
                  <a:t>e-N Center-of-Mass Energy [√(Z/A) GeV]</a:t>
                </a: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 rot="16200000">
                <a:off x="100226" y="3385616"/>
                <a:ext cx="2432793" cy="3649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prstClr val="black"/>
                    </a:solidFill>
                    <a:latin typeface="Helvetica"/>
                    <a:cs typeface="Helvetica"/>
                  </a:rPr>
                  <a:t>e-N Luminosity [cm</a:t>
                </a:r>
                <a:r>
                  <a:rPr lang="en-US" sz="1200" baseline="30000" dirty="0">
                    <a:solidFill>
                      <a:prstClr val="black"/>
                    </a:solidFill>
                    <a:latin typeface="Helvetica"/>
                    <a:cs typeface="Helvetica"/>
                  </a:rPr>
                  <a:t>-2</a:t>
                </a:r>
                <a:r>
                  <a:rPr lang="en-US" sz="1200" dirty="0">
                    <a:solidFill>
                      <a:prstClr val="black"/>
                    </a:solidFill>
                    <a:latin typeface="Helvetica"/>
                    <a:cs typeface="Helvetica"/>
                  </a:rPr>
                  <a:t> s</a:t>
                </a:r>
                <a:r>
                  <a:rPr lang="en-US" sz="1200" baseline="30000" dirty="0">
                    <a:solidFill>
                      <a:prstClr val="black"/>
                    </a:solidFill>
                    <a:latin typeface="Helvetica"/>
                    <a:cs typeface="Helvetica"/>
                  </a:rPr>
                  <a:t>-1</a:t>
                </a:r>
                <a:r>
                  <a:rPr lang="en-US" sz="1200" dirty="0">
                    <a:solidFill>
                      <a:prstClr val="black"/>
                    </a:solidFill>
                    <a:latin typeface="Helvetica"/>
                    <a:cs typeface="Helvetica"/>
                  </a:rPr>
                  <a:t>]</a:t>
                </a: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1863803" y="5388648"/>
                <a:ext cx="356064" cy="3649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prstClr val="black"/>
                    </a:solidFill>
                    <a:latin typeface="Helvetica"/>
                    <a:cs typeface="Helvetica"/>
                  </a:rPr>
                  <a:t>0</a:t>
                </a:r>
              </a:p>
            </p:txBody>
          </p:sp>
          <p:cxnSp>
            <p:nvCxnSpPr>
              <p:cNvPr id="42" name="Straight Arrow Connector 41"/>
              <p:cNvCxnSpPr/>
              <p:nvPr/>
            </p:nvCxnSpPr>
            <p:spPr>
              <a:xfrm flipV="1">
                <a:off x="6724678" y="1714500"/>
                <a:ext cx="1395" cy="3672032"/>
              </a:xfrm>
              <a:prstGeom prst="straightConnector1">
                <a:avLst/>
              </a:prstGeom>
              <a:ln w="28575" cmpd="sng">
                <a:solidFill>
                  <a:schemeClr val="tx1"/>
                </a:solidFill>
                <a:headEnd type="none"/>
                <a:tailEnd type="triangl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>
                <a:cxnSpLocks noChangeAspect="1"/>
              </p:cNvCxnSpPr>
              <p:nvPr/>
            </p:nvCxnSpPr>
            <p:spPr>
              <a:xfrm>
                <a:off x="6551119" y="4683794"/>
                <a:ext cx="17373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>
                <a:cxnSpLocks noChangeAspect="1"/>
              </p:cNvCxnSpPr>
              <p:nvPr/>
            </p:nvCxnSpPr>
            <p:spPr>
              <a:xfrm>
                <a:off x="6551819" y="2398881"/>
                <a:ext cx="17373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>
                <a:cxnSpLocks noChangeAspect="1"/>
              </p:cNvCxnSpPr>
              <p:nvPr/>
            </p:nvCxnSpPr>
            <p:spPr>
              <a:xfrm>
                <a:off x="6550283" y="3540999"/>
                <a:ext cx="17373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TextBox 45"/>
              <p:cNvSpPr txBox="1"/>
              <p:nvPr/>
            </p:nvSpPr>
            <p:spPr>
              <a:xfrm>
                <a:off x="6741545" y="4484221"/>
                <a:ext cx="356064" cy="3649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prstClr val="black"/>
                    </a:solidFill>
                    <a:latin typeface="Helvetica"/>
                    <a:cs typeface="Helvetica"/>
                  </a:rPr>
                  <a:t>1</a:t>
                </a: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6773208" y="2203040"/>
                <a:ext cx="581587" cy="3649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prstClr val="black"/>
                    </a:solidFill>
                    <a:latin typeface="Helvetica"/>
                    <a:cs typeface="Helvetica"/>
                  </a:rPr>
                  <a:t>100</a:t>
                </a: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6758650" y="3345955"/>
                <a:ext cx="468826" cy="3649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prstClr val="black"/>
                    </a:solidFill>
                    <a:latin typeface="Helvetica"/>
                    <a:cs typeface="Helvetica"/>
                  </a:rPr>
                  <a:t>10</a:t>
                </a: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 rot="16200000">
                <a:off x="5494197" y="3391155"/>
                <a:ext cx="3699699" cy="3649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>
                    <a:solidFill>
                      <a:prstClr val="black"/>
                    </a:solidFill>
                    <a:latin typeface="Helvetica"/>
                    <a:cs typeface="Helvetica"/>
                  </a:rPr>
                  <a:t>e-N Annual Integrated Luminosity [fb</a:t>
                </a:r>
                <a:r>
                  <a:rPr lang="en-US" sz="1200" baseline="30000" dirty="0">
                    <a:solidFill>
                      <a:prstClr val="black"/>
                    </a:solidFill>
                    <a:latin typeface="Helvetica"/>
                    <a:cs typeface="Helvetica"/>
                  </a:rPr>
                  <a:t>-1</a:t>
                </a:r>
                <a:r>
                  <a:rPr lang="en-US" sz="1200" dirty="0">
                    <a:solidFill>
                      <a:prstClr val="black"/>
                    </a:solidFill>
                    <a:latin typeface="Helvetica"/>
                    <a:cs typeface="Helvetica"/>
                  </a:rPr>
                  <a:t>]</a:t>
                </a:r>
              </a:p>
            </p:txBody>
          </p:sp>
        </p:grpSp>
        <p:sp>
          <p:nvSpPr>
            <p:cNvPr id="18" name="Freeform 24"/>
            <p:cNvSpPr/>
            <p:nvPr/>
          </p:nvSpPr>
          <p:spPr>
            <a:xfrm>
              <a:off x="2565226" y="2277606"/>
              <a:ext cx="3011799" cy="2054589"/>
            </a:xfrm>
            <a:custGeom>
              <a:avLst/>
              <a:gdLst>
                <a:gd name="connsiteX0" fmla="*/ 0 w 1190175"/>
                <a:gd name="connsiteY0" fmla="*/ 593166 h 593166"/>
                <a:gd name="connsiteX1" fmla="*/ 327013 w 1190175"/>
                <a:gd name="connsiteY1" fmla="*/ 311792 h 593166"/>
                <a:gd name="connsiteX2" fmla="*/ 327013 w 1190175"/>
                <a:gd name="connsiteY2" fmla="*/ 311792 h 593166"/>
                <a:gd name="connsiteX3" fmla="*/ 1190175 w 1190175"/>
                <a:gd name="connsiteY3" fmla="*/ 0 h 593166"/>
                <a:gd name="connsiteX4" fmla="*/ 1190175 w 1190175"/>
                <a:gd name="connsiteY4" fmla="*/ 0 h 593166"/>
                <a:gd name="connsiteX0" fmla="*/ 0 w 1190175"/>
                <a:gd name="connsiteY0" fmla="*/ 593166 h 593166"/>
                <a:gd name="connsiteX1" fmla="*/ 327013 w 1190175"/>
                <a:gd name="connsiteY1" fmla="*/ 311792 h 593166"/>
                <a:gd name="connsiteX2" fmla="*/ 327013 w 1190175"/>
                <a:gd name="connsiteY2" fmla="*/ 311792 h 593166"/>
                <a:gd name="connsiteX3" fmla="*/ 650373 w 1190175"/>
                <a:gd name="connsiteY3" fmla="*/ 191972 h 593166"/>
                <a:gd name="connsiteX4" fmla="*/ 1190175 w 1190175"/>
                <a:gd name="connsiteY4" fmla="*/ 0 h 593166"/>
                <a:gd name="connsiteX5" fmla="*/ 1190175 w 1190175"/>
                <a:gd name="connsiteY5" fmla="*/ 0 h 593166"/>
                <a:gd name="connsiteX0" fmla="*/ 0 w 1190175"/>
                <a:gd name="connsiteY0" fmla="*/ 593166 h 593166"/>
                <a:gd name="connsiteX1" fmla="*/ 327013 w 1190175"/>
                <a:gd name="connsiteY1" fmla="*/ 311792 h 593166"/>
                <a:gd name="connsiteX2" fmla="*/ 327013 w 1190175"/>
                <a:gd name="connsiteY2" fmla="*/ 311792 h 593166"/>
                <a:gd name="connsiteX3" fmla="*/ 579818 w 1190175"/>
                <a:gd name="connsiteY3" fmla="*/ 47652 h 593166"/>
                <a:gd name="connsiteX4" fmla="*/ 1190175 w 1190175"/>
                <a:gd name="connsiteY4" fmla="*/ 0 h 593166"/>
                <a:gd name="connsiteX5" fmla="*/ 1190175 w 1190175"/>
                <a:gd name="connsiteY5" fmla="*/ 0 h 593166"/>
                <a:gd name="connsiteX0" fmla="*/ 0 w 1190175"/>
                <a:gd name="connsiteY0" fmla="*/ 807833 h 807833"/>
                <a:gd name="connsiteX1" fmla="*/ 327013 w 1190175"/>
                <a:gd name="connsiteY1" fmla="*/ 526459 h 807833"/>
                <a:gd name="connsiteX2" fmla="*/ 327013 w 1190175"/>
                <a:gd name="connsiteY2" fmla="*/ 526459 h 807833"/>
                <a:gd name="connsiteX3" fmla="*/ 963315 w 1190175"/>
                <a:gd name="connsiteY3" fmla="*/ 0 h 807833"/>
                <a:gd name="connsiteX4" fmla="*/ 1190175 w 1190175"/>
                <a:gd name="connsiteY4" fmla="*/ 214667 h 807833"/>
                <a:gd name="connsiteX5" fmla="*/ 1190175 w 1190175"/>
                <a:gd name="connsiteY5" fmla="*/ 214667 h 807833"/>
                <a:gd name="connsiteX0" fmla="*/ 0 w 1190175"/>
                <a:gd name="connsiteY0" fmla="*/ 807833 h 807833"/>
                <a:gd name="connsiteX1" fmla="*/ 327013 w 1190175"/>
                <a:gd name="connsiteY1" fmla="*/ 526459 h 807833"/>
                <a:gd name="connsiteX2" fmla="*/ 156972 w 1190175"/>
                <a:gd name="connsiteY2" fmla="*/ 548319 h 807833"/>
                <a:gd name="connsiteX3" fmla="*/ 963315 w 1190175"/>
                <a:gd name="connsiteY3" fmla="*/ 0 h 807833"/>
                <a:gd name="connsiteX4" fmla="*/ 1190175 w 1190175"/>
                <a:gd name="connsiteY4" fmla="*/ 214667 h 807833"/>
                <a:gd name="connsiteX5" fmla="*/ 1190175 w 1190175"/>
                <a:gd name="connsiteY5" fmla="*/ 214667 h 807833"/>
                <a:gd name="connsiteX0" fmla="*/ 0 w 1190175"/>
                <a:gd name="connsiteY0" fmla="*/ 807833 h 807833"/>
                <a:gd name="connsiteX1" fmla="*/ 156972 w 1190175"/>
                <a:gd name="connsiteY1" fmla="*/ 548319 h 807833"/>
                <a:gd name="connsiteX2" fmla="*/ 963315 w 1190175"/>
                <a:gd name="connsiteY2" fmla="*/ 0 h 807833"/>
                <a:gd name="connsiteX3" fmla="*/ 1190175 w 1190175"/>
                <a:gd name="connsiteY3" fmla="*/ 214667 h 807833"/>
                <a:gd name="connsiteX4" fmla="*/ 1190175 w 1190175"/>
                <a:gd name="connsiteY4" fmla="*/ 214667 h 807833"/>
                <a:gd name="connsiteX0" fmla="*/ 0 w 1190175"/>
                <a:gd name="connsiteY0" fmla="*/ 807833 h 807833"/>
                <a:gd name="connsiteX1" fmla="*/ 156972 w 1190175"/>
                <a:gd name="connsiteY1" fmla="*/ 548319 h 807833"/>
                <a:gd name="connsiteX2" fmla="*/ 963315 w 1190175"/>
                <a:gd name="connsiteY2" fmla="*/ 0 h 807833"/>
                <a:gd name="connsiteX3" fmla="*/ 1190175 w 1190175"/>
                <a:gd name="connsiteY3" fmla="*/ 214667 h 807833"/>
                <a:gd name="connsiteX4" fmla="*/ 1190175 w 1190175"/>
                <a:gd name="connsiteY4" fmla="*/ 214667 h 807833"/>
                <a:gd name="connsiteX0" fmla="*/ 0 w 1190175"/>
                <a:gd name="connsiteY0" fmla="*/ 807833 h 807833"/>
                <a:gd name="connsiteX1" fmla="*/ 156972 w 1190175"/>
                <a:gd name="connsiteY1" fmla="*/ 548319 h 807833"/>
                <a:gd name="connsiteX2" fmla="*/ 963315 w 1190175"/>
                <a:gd name="connsiteY2" fmla="*/ 0 h 807833"/>
                <a:gd name="connsiteX3" fmla="*/ 1190175 w 1190175"/>
                <a:gd name="connsiteY3" fmla="*/ 214667 h 807833"/>
                <a:gd name="connsiteX4" fmla="*/ 1190175 w 1190175"/>
                <a:gd name="connsiteY4" fmla="*/ 214667 h 807833"/>
                <a:gd name="connsiteX0" fmla="*/ 0 w 1190175"/>
                <a:gd name="connsiteY0" fmla="*/ 807833 h 807833"/>
                <a:gd name="connsiteX1" fmla="*/ 963315 w 1190175"/>
                <a:gd name="connsiteY1" fmla="*/ 0 h 807833"/>
                <a:gd name="connsiteX2" fmla="*/ 1190175 w 1190175"/>
                <a:gd name="connsiteY2" fmla="*/ 214667 h 807833"/>
                <a:gd name="connsiteX3" fmla="*/ 1190175 w 1190175"/>
                <a:gd name="connsiteY3" fmla="*/ 214667 h 807833"/>
                <a:gd name="connsiteX0" fmla="*/ 0 w 1190175"/>
                <a:gd name="connsiteY0" fmla="*/ 807833 h 807833"/>
                <a:gd name="connsiteX1" fmla="*/ 216961 w 1190175"/>
                <a:gd name="connsiteY1" fmla="*/ 608148 h 807833"/>
                <a:gd name="connsiteX2" fmla="*/ 963315 w 1190175"/>
                <a:gd name="connsiteY2" fmla="*/ 0 h 807833"/>
                <a:gd name="connsiteX3" fmla="*/ 1190175 w 1190175"/>
                <a:gd name="connsiteY3" fmla="*/ 214667 h 807833"/>
                <a:gd name="connsiteX4" fmla="*/ 1190175 w 1190175"/>
                <a:gd name="connsiteY4" fmla="*/ 214667 h 807833"/>
                <a:gd name="connsiteX0" fmla="*/ 0 w 1190175"/>
                <a:gd name="connsiteY0" fmla="*/ 807833 h 807833"/>
                <a:gd name="connsiteX1" fmla="*/ 148221 w 1190175"/>
                <a:gd name="connsiteY1" fmla="*/ 553498 h 807833"/>
                <a:gd name="connsiteX2" fmla="*/ 963315 w 1190175"/>
                <a:gd name="connsiteY2" fmla="*/ 0 h 807833"/>
                <a:gd name="connsiteX3" fmla="*/ 1190175 w 1190175"/>
                <a:gd name="connsiteY3" fmla="*/ 214667 h 807833"/>
                <a:gd name="connsiteX4" fmla="*/ 1190175 w 1190175"/>
                <a:gd name="connsiteY4" fmla="*/ 214667 h 807833"/>
                <a:gd name="connsiteX0" fmla="*/ 0 w 1190175"/>
                <a:gd name="connsiteY0" fmla="*/ 807833 h 807833"/>
                <a:gd name="connsiteX1" fmla="*/ 148221 w 1190175"/>
                <a:gd name="connsiteY1" fmla="*/ 553498 h 807833"/>
                <a:gd name="connsiteX2" fmla="*/ 963315 w 1190175"/>
                <a:gd name="connsiteY2" fmla="*/ 0 h 807833"/>
                <a:gd name="connsiteX3" fmla="*/ 1190175 w 1190175"/>
                <a:gd name="connsiteY3" fmla="*/ 214667 h 807833"/>
                <a:gd name="connsiteX4" fmla="*/ 1190175 w 1190175"/>
                <a:gd name="connsiteY4" fmla="*/ 214667 h 807833"/>
                <a:gd name="connsiteX0" fmla="*/ 0 w 1190175"/>
                <a:gd name="connsiteY0" fmla="*/ 807833 h 807833"/>
                <a:gd name="connsiteX1" fmla="*/ 148221 w 1190175"/>
                <a:gd name="connsiteY1" fmla="*/ 553498 h 807833"/>
                <a:gd name="connsiteX2" fmla="*/ 963315 w 1190175"/>
                <a:gd name="connsiteY2" fmla="*/ 0 h 807833"/>
                <a:gd name="connsiteX3" fmla="*/ 1190175 w 1190175"/>
                <a:gd name="connsiteY3" fmla="*/ 214667 h 807833"/>
                <a:gd name="connsiteX4" fmla="*/ 1190175 w 1190175"/>
                <a:gd name="connsiteY4" fmla="*/ 214667 h 807833"/>
                <a:gd name="connsiteX0" fmla="*/ 0 w 1190175"/>
                <a:gd name="connsiteY0" fmla="*/ 807833 h 807833"/>
                <a:gd name="connsiteX1" fmla="*/ 963315 w 1190175"/>
                <a:gd name="connsiteY1" fmla="*/ 0 h 807833"/>
                <a:gd name="connsiteX2" fmla="*/ 1190175 w 1190175"/>
                <a:gd name="connsiteY2" fmla="*/ 214667 h 807833"/>
                <a:gd name="connsiteX3" fmla="*/ 1190175 w 1190175"/>
                <a:gd name="connsiteY3" fmla="*/ 214667 h 807833"/>
                <a:gd name="connsiteX0" fmla="*/ 0 w 1190175"/>
                <a:gd name="connsiteY0" fmla="*/ 807833 h 807833"/>
                <a:gd name="connsiteX1" fmla="*/ 963315 w 1190175"/>
                <a:gd name="connsiteY1" fmla="*/ 0 h 807833"/>
                <a:gd name="connsiteX2" fmla="*/ 1190175 w 1190175"/>
                <a:gd name="connsiteY2" fmla="*/ 214667 h 807833"/>
                <a:gd name="connsiteX3" fmla="*/ 1190175 w 1190175"/>
                <a:gd name="connsiteY3" fmla="*/ 214667 h 807833"/>
                <a:gd name="connsiteX0" fmla="*/ 0 w 1190175"/>
                <a:gd name="connsiteY0" fmla="*/ 807833 h 807833"/>
                <a:gd name="connsiteX1" fmla="*/ 240477 w 1190175"/>
                <a:gd name="connsiteY1" fmla="*/ 600862 h 807833"/>
                <a:gd name="connsiteX2" fmla="*/ 963315 w 1190175"/>
                <a:gd name="connsiteY2" fmla="*/ 0 h 807833"/>
                <a:gd name="connsiteX3" fmla="*/ 1190175 w 1190175"/>
                <a:gd name="connsiteY3" fmla="*/ 214667 h 807833"/>
                <a:gd name="connsiteX4" fmla="*/ 1190175 w 1190175"/>
                <a:gd name="connsiteY4" fmla="*/ 214667 h 807833"/>
                <a:gd name="connsiteX0" fmla="*/ 0 w 1190175"/>
                <a:gd name="connsiteY0" fmla="*/ 807833 h 807833"/>
                <a:gd name="connsiteX1" fmla="*/ 151839 w 1190175"/>
                <a:gd name="connsiteY1" fmla="*/ 560786 h 807833"/>
                <a:gd name="connsiteX2" fmla="*/ 963315 w 1190175"/>
                <a:gd name="connsiteY2" fmla="*/ 0 h 807833"/>
                <a:gd name="connsiteX3" fmla="*/ 1190175 w 1190175"/>
                <a:gd name="connsiteY3" fmla="*/ 214667 h 807833"/>
                <a:gd name="connsiteX4" fmla="*/ 1190175 w 1190175"/>
                <a:gd name="connsiteY4" fmla="*/ 214667 h 807833"/>
                <a:gd name="connsiteX0" fmla="*/ 0 w 1186557"/>
                <a:gd name="connsiteY0" fmla="*/ 818763 h 818763"/>
                <a:gd name="connsiteX1" fmla="*/ 148221 w 1186557"/>
                <a:gd name="connsiteY1" fmla="*/ 560786 h 818763"/>
                <a:gd name="connsiteX2" fmla="*/ 959697 w 1186557"/>
                <a:gd name="connsiteY2" fmla="*/ 0 h 818763"/>
                <a:gd name="connsiteX3" fmla="*/ 1186557 w 1186557"/>
                <a:gd name="connsiteY3" fmla="*/ 214667 h 818763"/>
                <a:gd name="connsiteX4" fmla="*/ 1186557 w 1186557"/>
                <a:gd name="connsiteY4" fmla="*/ 214667 h 818763"/>
                <a:gd name="connsiteX0" fmla="*/ 0 w 1186557"/>
                <a:gd name="connsiteY0" fmla="*/ 818763 h 818763"/>
                <a:gd name="connsiteX1" fmla="*/ 150030 w 1186557"/>
                <a:gd name="connsiteY1" fmla="*/ 549855 h 818763"/>
                <a:gd name="connsiteX2" fmla="*/ 959697 w 1186557"/>
                <a:gd name="connsiteY2" fmla="*/ 0 h 818763"/>
                <a:gd name="connsiteX3" fmla="*/ 1186557 w 1186557"/>
                <a:gd name="connsiteY3" fmla="*/ 214667 h 818763"/>
                <a:gd name="connsiteX4" fmla="*/ 1186557 w 1186557"/>
                <a:gd name="connsiteY4" fmla="*/ 214667 h 818763"/>
                <a:gd name="connsiteX0" fmla="*/ 0 w 1186557"/>
                <a:gd name="connsiteY0" fmla="*/ 818763 h 818763"/>
                <a:gd name="connsiteX1" fmla="*/ 150030 w 1186557"/>
                <a:gd name="connsiteY1" fmla="*/ 549855 h 818763"/>
                <a:gd name="connsiteX2" fmla="*/ 625783 w 1186557"/>
                <a:gd name="connsiteY2" fmla="*/ 225598 h 818763"/>
                <a:gd name="connsiteX3" fmla="*/ 959697 w 1186557"/>
                <a:gd name="connsiteY3" fmla="*/ 0 h 818763"/>
                <a:gd name="connsiteX4" fmla="*/ 1186557 w 1186557"/>
                <a:gd name="connsiteY4" fmla="*/ 214667 h 818763"/>
                <a:gd name="connsiteX5" fmla="*/ 1186557 w 1186557"/>
                <a:gd name="connsiteY5" fmla="*/ 214667 h 818763"/>
                <a:gd name="connsiteX0" fmla="*/ 0 w 1186557"/>
                <a:gd name="connsiteY0" fmla="*/ 818763 h 818763"/>
                <a:gd name="connsiteX1" fmla="*/ 150030 w 1186557"/>
                <a:gd name="connsiteY1" fmla="*/ 549855 h 818763"/>
                <a:gd name="connsiteX2" fmla="*/ 625783 w 1186557"/>
                <a:gd name="connsiteY2" fmla="*/ 207382 h 818763"/>
                <a:gd name="connsiteX3" fmla="*/ 959697 w 1186557"/>
                <a:gd name="connsiteY3" fmla="*/ 0 h 818763"/>
                <a:gd name="connsiteX4" fmla="*/ 1186557 w 1186557"/>
                <a:gd name="connsiteY4" fmla="*/ 214667 h 818763"/>
                <a:gd name="connsiteX5" fmla="*/ 1186557 w 1186557"/>
                <a:gd name="connsiteY5" fmla="*/ 214667 h 818763"/>
                <a:gd name="connsiteX0" fmla="*/ 0 w 1186557"/>
                <a:gd name="connsiteY0" fmla="*/ 818763 h 818763"/>
                <a:gd name="connsiteX1" fmla="*/ 150030 w 1186557"/>
                <a:gd name="connsiteY1" fmla="*/ 549855 h 818763"/>
                <a:gd name="connsiteX2" fmla="*/ 625783 w 1186557"/>
                <a:gd name="connsiteY2" fmla="*/ 207382 h 818763"/>
                <a:gd name="connsiteX3" fmla="*/ 959697 w 1186557"/>
                <a:gd name="connsiteY3" fmla="*/ 0 h 818763"/>
                <a:gd name="connsiteX4" fmla="*/ 1063548 w 1186557"/>
                <a:gd name="connsiteY4" fmla="*/ 90795 h 818763"/>
                <a:gd name="connsiteX5" fmla="*/ 1186557 w 1186557"/>
                <a:gd name="connsiteY5" fmla="*/ 214667 h 818763"/>
                <a:gd name="connsiteX6" fmla="*/ 1186557 w 1186557"/>
                <a:gd name="connsiteY6" fmla="*/ 214667 h 818763"/>
                <a:gd name="connsiteX0" fmla="*/ 0 w 1186557"/>
                <a:gd name="connsiteY0" fmla="*/ 826337 h 826337"/>
                <a:gd name="connsiteX1" fmla="*/ 150030 w 1186557"/>
                <a:gd name="connsiteY1" fmla="*/ 557429 h 826337"/>
                <a:gd name="connsiteX2" fmla="*/ 625783 w 1186557"/>
                <a:gd name="connsiteY2" fmla="*/ 214956 h 826337"/>
                <a:gd name="connsiteX3" fmla="*/ 959697 w 1186557"/>
                <a:gd name="connsiteY3" fmla="*/ 7574 h 826337"/>
                <a:gd name="connsiteX4" fmla="*/ 1056312 w 1186557"/>
                <a:gd name="connsiteY4" fmla="*/ 0 h 826337"/>
                <a:gd name="connsiteX5" fmla="*/ 1186557 w 1186557"/>
                <a:gd name="connsiteY5" fmla="*/ 222241 h 826337"/>
                <a:gd name="connsiteX6" fmla="*/ 1186557 w 1186557"/>
                <a:gd name="connsiteY6" fmla="*/ 222241 h 826337"/>
                <a:gd name="connsiteX0" fmla="*/ 0 w 1186557"/>
                <a:gd name="connsiteY0" fmla="*/ 818763 h 818763"/>
                <a:gd name="connsiteX1" fmla="*/ 150030 w 1186557"/>
                <a:gd name="connsiteY1" fmla="*/ 549855 h 818763"/>
                <a:gd name="connsiteX2" fmla="*/ 625783 w 1186557"/>
                <a:gd name="connsiteY2" fmla="*/ 207382 h 818763"/>
                <a:gd name="connsiteX3" fmla="*/ 959697 w 1186557"/>
                <a:gd name="connsiteY3" fmla="*/ 0 h 818763"/>
                <a:gd name="connsiteX4" fmla="*/ 1058122 w 1186557"/>
                <a:gd name="connsiteY4" fmla="*/ 7000 h 818763"/>
                <a:gd name="connsiteX5" fmla="*/ 1186557 w 1186557"/>
                <a:gd name="connsiteY5" fmla="*/ 214667 h 818763"/>
                <a:gd name="connsiteX6" fmla="*/ 1186557 w 1186557"/>
                <a:gd name="connsiteY6" fmla="*/ 214667 h 818763"/>
                <a:gd name="connsiteX0" fmla="*/ 0 w 1200150"/>
                <a:gd name="connsiteY0" fmla="*/ 818763 h 818763"/>
                <a:gd name="connsiteX1" fmla="*/ 150030 w 1200150"/>
                <a:gd name="connsiteY1" fmla="*/ 549855 h 818763"/>
                <a:gd name="connsiteX2" fmla="*/ 625783 w 1200150"/>
                <a:gd name="connsiteY2" fmla="*/ 207382 h 818763"/>
                <a:gd name="connsiteX3" fmla="*/ 959697 w 1200150"/>
                <a:gd name="connsiteY3" fmla="*/ 0 h 818763"/>
                <a:gd name="connsiteX4" fmla="*/ 1058122 w 1200150"/>
                <a:gd name="connsiteY4" fmla="*/ 7000 h 818763"/>
                <a:gd name="connsiteX5" fmla="*/ 1186557 w 1200150"/>
                <a:gd name="connsiteY5" fmla="*/ 214667 h 818763"/>
                <a:gd name="connsiteX6" fmla="*/ 1199220 w 1200150"/>
                <a:gd name="connsiteY6" fmla="*/ 174590 h 818763"/>
                <a:gd name="connsiteX0" fmla="*/ 0 w 1186557"/>
                <a:gd name="connsiteY0" fmla="*/ 818763 h 818763"/>
                <a:gd name="connsiteX1" fmla="*/ 150030 w 1186557"/>
                <a:gd name="connsiteY1" fmla="*/ 549855 h 818763"/>
                <a:gd name="connsiteX2" fmla="*/ 625783 w 1186557"/>
                <a:gd name="connsiteY2" fmla="*/ 207382 h 818763"/>
                <a:gd name="connsiteX3" fmla="*/ 959697 w 1186557"/>
                <a:gd name="connsiteY3" fmla="*/ 0 h 818763"/>
                <a:gd name="connsiteX4" fmla="*/ 1058122 w 1186557"/>
                <a:gd name="connsiteY4" fmla="*/ 7000 h 818763"/>
                <a:gd name="connsiteX5" fmla="*/ 1186557 w 1186557"/>
                <a:gd name="connsiteY5" fmla="*/ 214667 h 818763"/>
                <a:gd name="connsiteX0" fmla="*/ 0 w 1163041"/>
                <a:gd name="connsiteY0" fmla="*/ 818763 h 818763"/>
                <a:gd name="connsiteX1" fmla="*/ 150030 w 1163041"/>
                <a:gd name="connsiteY1" fmla="*/ 549855 h 818763"/>
                <a:gd name="connsiteX2" fmla="*/ 625783 w 1163041"/>
                <a:gd name="connsiteY2" fmla="*/ 207382 h 818763"/>
                <a:gd name="connsiteX3" fmla="*/ 959697 w 1163041"/>
                <a:gd name="connsiteY3" fmla="*/ 0 h 818763"/>
                <a:gd name="connsiteX4" fmla="*/ 1058122 w 1163041"/>
                <a:gd name="connsiteY4" fmla="*/ 7000 h 818763"/>
                <a:gd name="connsiteX5" fmla="*/ 1163041 w 1163041"/>
                <a:gd name="connsiteY5" fmla="*/ 258387 h 818763"/>
                <a:gd name="connsiteX0" fmla="*/ 0 w 1163041"/>
                <a:gd name="connsiteY0" fmla="*/ 818763 h 818763"/>
                <a:gd name="connsiteX1" fmla="*/ 150030 w 1163041"/>
                <a:gd name="connsiteY1" fmla="*/ 549855 h 818763"/>
                <a:gd name="connsiteX2" fmla="*/ 625783 w 1163041"/>
                <a:gd name="connsiteY2" fmla="*/ 207382 h 818763"/>
                <a:gd name="connsiteX3" fmla="*/ 959697 w 1163041"/>
                <a:gd name="connsiteY3" fmla="*/ 0 h 818763"/>
                <a:gd name="connsiteX4" fmla="*/ 1058122 w 1163041"/>
                <a:gd name="connsiteY4" fmla="*/ 7000 h 818763"/>
                <a:gd name="connsiteX5" fmla="*/ 1163041 w 1163041"/>
                <a:gd name="connsiteY5" fmla="*/ 258387 h 818763"/>
                <a:gd name="connsiteX0" fmla="*/ 0 w 1177513"/>
                <a:gd name="connsiteY0" fmla="*/ 818763 h 818763"/>
                <a:gd name="connsiteX1" fmla="*/ 150030 w 1177513"/>
                <a:gd name="connsiteY1" fmla="*/ 549855 h 818763"/>
                <a:gd name="connsiteX2" fmla="*/ 625783 w 1177513"/>
                <a:gd name="connsiteY2" fmla="*/ 207382 h 818763"/>
                <a:gd name="connsiteX3" fmla="*/ 959697 w 1177513"/>
                <a:gd name="connsiteY3" fmla="*/ 0 h 818763"/>
                <a:gd name="connsiteX4" fmla="*/ 1058122 w 1177513"/>
                <a:gd name="connsiteY4" fmla="*/ 7000 h 818763"/>
                <a:gd name="connsiteX5" fmla="*/ 1177513 w 1177513"/>
                <a:gd name="connsiteY5" fmla="*/ 214667 h 818763"/>
                <a:gd name="connsiteX0" fmla="*/ 0 w 1177513"/>
                <a:gd name="connsiteY0" fmla="*/ 818763 h 818763"/>
                <a:gd name="connsiteX1" fmla="*/ 145566 w 1177513"/>
                <a:gd name="connsiteY1" fmla="*/ 331097 h 818763"/>
                <a:gd name="connsiteX2" fmla="*/ 625783 w 1177513"/>
                <a:gd name="connsiteY2" fmla="*/ 207382 h 818763"/>
                <a:gd name="connsiteX3" fmla="*/ 959697 w 1177513"/>
                <a:gd name="connsiteY3" fmla="*/ 0 h 818763"/>
                <a:gd name="connsiteX4" fmla="*/ 1058122 w 1177513"/>
                <a:gd name="connsiteY4" fmla="*/ 7000 h 818763"/>
                <a:gd name="connsiteX5" fmla="*/ 1177513 w 1177513"/>
                <a:gd name="connsiteY5" fmla="*/ 214667 h 818763"/>
                <a:gd name="connsiteX0" fmla="*/ 0 w 1177513"/>
                <a:gd name="connsiteY0" fmla="*/ 818763 h 818763"/>
                <a:gd name="connsiteX1" fmla="*/ 145566 w 1177513"/>
                <a:gd name="connsiteY1" fmla="*/ 331097 h 818763"/>
                <a:gd name="connsiteX2" fmla="*/ 415999 w 1177513"/>
                <a:gd name="connsiteY2" fmla="*/ 12597 h 818763"/>
                <a:gd name="connsiteX3" fmla="*/ 959697 w 1177513"/>
                <a:gd name="connsiteY3" fmla="*/ 0 h 818763"/>
                <a:gd name="connsiteX4" fmla="*/ 1058122 w 1177513"/>
                <a:gd name="connsiteY4" fmla="*/ 7000 h 818763"/>
                <a:gd name="connsiteX5" fmla="*/ 1177513 w 1177513"/>
                <a:gd name="connsiteY5" fmla="*/ 214667 h 818763"/>
                <a:gd name="connsiteX0" fmla="*/ 0 w 1177513"/>
                <a:gd name="connsiteY0" fmla="*/ 815766 h 815766"/>
                <a:gd name="connsiteX1" fmla="*/ 145566 w 1177513"/>
                <a:gd name="connsiteY1" fmla="*/ 328100 h 815766"/>
                <a:gd name="connsiteX2" fmla="*/ 415999 w 1177513"/>
                <a:gd name="connsiteY2" fmla="*/ 9600 h 815766"/>
                <a:gd name="connsiteX3" fmla="*/ 813890 w 1177513"/>
                <a:gd name="connsiteY3" fmla="*/ 0 h 815766"/>
                <a:gd name="connsiteX4" fmla="*/ 1058122 w 1177513"/>
                <a:gd name="connsiteY4" fmla="*/ 4003 h 815766"/>
                <a:gd name="connsiteX5" fmla="*/ 1177513 w 1177513"/>
                <a:gd name="connsiteY5" fmla="*/ 211670 h 815766"/>
                <a:gd name="connsiteX0" fmla="*/ 0 w 1177513"/>
                <a:gd name="connsiteY0" fmla="*/ 815766 h 815766"/>
                <a:gd name="connsiteX1" fmla="*/ 145566 w 1177513"/>
                <a:gd name="connsiteY1" fmla="*/ 328100 h 815766"/>
                <a:gd name="connsiteX2" fmla="*/ 415999 w 1177513"/>
                <a:gd name="connsiteY2" fmla="*/ 9600 h 815766"/>
                <a:gd name="connsiteX3" fmla="*/ 813890 w 1177513"/>
                <a:gd name="connsiteY3" fmla="*/ 0 h 815766"/>
                <a:gd name="connsiteX4" fmla="*/ 1059610 w 1177513"/>
                <a:gd name="connsiteY4" fmla="*/ 432528 h 815766"/>
                <a:gd name="connsiteX5" fmla="*/ 1177513 w 1177513"/>
                <a:gd name="connsiteY5" fmla="*/ 211670 h 815766"/>
                <a:gd name="connsiteX0" fmla="*/ 0 w 1231075"/>
                <a:gd name="connsiteY0" fmla="*/ 815766 h 815766"/>
                <a:gd name="connsiteX1" fmla="*/ 145566 w 1231075"/>
                <a:gd name="connsiteY1" fmla="*/ 328100 h 815766"/>
                <a:gd name="connsiteX2" fmla="*/ 415999 w 1231075"/>
                <a:gd name="connsiteY2" fmla="*/ 9600 h 815766"/>
                <a:gd name="connsiteX3" fmla="*/ 813890 w 1231075"/>
                <a:gd name="connsiteY3" fmla="*/ 0 h 815766"/>
                <a:gd name="connsiteX4" fmla="*/ 1059610 w 1231075"/>
                <a:gd name="connsiteY4" fmla="*/ 432528 h 815766"/>
                <a:gd name="connsiteX5" fmla="*/ 1231075 w 1231075"/>
                <a:gd name="connsiteY5" fmla="*/ 775046 h 815766"/>
                <a:gd name="connsiteX0" fmla="*/ 0 w 1229587"/>
                <a:gd name="connsiteY0" fmla="*/ 815766 h 815766"/>
                <a:gd name="connsiteX1" fmla="*/ 145566 w 1229587"/>
                <a:gd name="connsiteY1" fmla="*/ 328100 h 815766"/>
                <a:gd name="connsiteX2" fmla="*/ 415999 w 1229587"/>
                <a:gd name="connsiteY2" fmla="*/ 9600 h 815766"/>
                <a:gd name="connsiteX3" fmla="*/ 813890 w 1229587"/>
                <a:gd name="connsiteY3" fmla="*/ 0 h 815766"/>
                <a:gd name="connsiteX4" fmla="*/ 1059610 w 1229587"/>
                <a:gd name="connsiteY4" fmla="*/ 432528 h 815766"/>
                <a:gd name="connsiteX5" fmla="*/ 1229587 w 1229587"/>
                <a:gd name="connsiteY5" fmla="*/ 769053 h 815766"/>
                <a:gd name="connsiteX0" fmla="*/ 0 w 1229587"/>
                <a:gd name="connsiteY0" fmla="*/ 815766 h 815766"/>
                <a:gd name="connsiteX1" fmla="*/ 147703 w 1229587"/>
                <a:gd name="connsiteY1" fmla="*/ 336707 h 815766"/>
                <a:gd name="connsiteX2" fmla="*/ 415999 w 1229587"/>
                <a:gd name="connsiteY2" fmla="*/ 9600 h 815766"/>
                <a:gd name="connsiteX3" fmla="*/ 813890 w 1229587"/>
                <a:gd name="connsiteY3" fmla="*/ 0 h 815766"/>
                <a:gd name="connsiteX4" fmla="*/ 1059610 w 1229587"/>
                <a:gd name="connsiteY4" fmla="*/ 432528 h 815766"/>
                <a:gd name="connsiteX5" fmla="*/ 1229587 w 1229587"/>
                <a:gd name="connsiteY5" fmla="*/ 769053 h 815766"/>
                <a:gd name="connsiteX0" fmla="*/ 0 w 1229587"/>
                <a:gd name="connsiteY0" fmla="*/ 815766 h 815766"/>
                <a:gd name="connsiteX1" fmla="*/ 147703 w 1229587"/>
                <a:gd name="connsiteY1" fmla="*/ 336707 h 815766"/>
                <a:gd name="connsiteX2" fmla="*/ 415999 w 1229587"/>
                <a:gd name="connsiteY2" fmla="*/ 9600 h 815766"/>
                <a:gd name="connsiteX3" fmla="*/ 813890 w 1229587"/>
                <a:gd name="connsiteY3" fmla="*/ 0 h 815766"/>
                <a:gd name="connsiteX4" fmla="*/ 1059610 w 1229587"/>
                <a:gd name="connsiteY4" fmla="*/ 436832 h 815766"/>
                <a:gd name="connsiteX5" fmla="*/ 1229587 w 1229587"/>
                <a:gd name="connsiteY5" fmla="*/ 769053 h 815766"/>
                <a:gd name="connsiteX0" fmla="*/ 0 w 1229587"/>
                <a:gd name="connsiteY0" fmla="*/ 815766 h 815766"/>
                <a:gd name="connsiteX1" fmla="*/ 56456 w 1229587"/>
                <a:gd name="connsiteY1" fmla="*/ 474508 h 815766"/>
                <a:gd name="connsiteX2" fmla="*/ 415999 w 1229587"/>
                <a:gd name="connsiteY2" fmla="*/ 9600 h 815766"/>
                <a:gd name="connsiteX3" fmla="*/ 813890 w 1229587"/>
                <a:gd name="connsiteY3" fmla="*/ 0 h 815766"/>
                <a:gd name="connsiteX4" fmla="*/ 1059610 w 1229587"/>
                <a:gd name="connsiteY4" fmla="*/ 436832 h 815766"/>
                <a:gd name="connsiteX5" fmla="*/ 1229587 w 1229587"/>
                <a:gd name="connsiteY5" fmla="*/ 769053 h 815766"/>
                <a:gd name="connsiteX0" fmla="*/ 0 w 1229587"/>
                <a:gd name="connsiteY0" fmla="*/ 815766 h 815766"/>
                <a:gd name="connsiteX1" fmla="*/ 56456 w 1229587"/>
                <a:gd name="connsiteY1" fmla="*/ 474508 h 815766"/>
                <a:gd name="connsiteX2" fmla="*/ 522824 w 1229587"/>
                <a:gd name="connsiteY2" fmla="*/ 988 h 815766"/>
                <a:gd name="connsiteX3" fmla="*/ 813890 w 1229587"/>
                <a:gd name="connsiteY3" fmla="*/ 0 h 815766"/>
                <a:gd name="connsiteX4" fmla="*/ 1059610 w 1229587"/>
                <a:gd name="connsiteY4" fmla="*/ 436832 h 815766"/>
                <a:gd name="connsiteX5" fmla="*/ 1229587 w 1229587"/>
                <a:gd name="connsiteY5" fmla="*/ 769053 h 815766"/>
                <a:gd name="connsiteX0" fmla="*/ 0 w 1229587"/>
                <a:gd name="connsiteY0" fmla="*/ 815766 h 815766"/>
                <a:gd name="connsiteX1" fmla="*/ 56456 w 1229587"/>
                <a:gd name="connsiteY1" fmla="*/ 474508 h 815766"/>
                <a:gd name="connsiteX2" fmla="*/ 513922 w 1229587"/>
                <a:gd name="connsiteY2" fmla="*/ 988 h 815766"/>
                <a:gd name="connsiteX3" fmla="*/ 813890 w 1229587"/>
                <a:gd name="connsiteY3" fmla="*/ 0 h 815766"/>
                <a:gd name="connsiteX4" fmla="*/ 1059610 w 1229587"/>
                <a:gd name="connsiteY4" fmla="*/ 436832 h 815766"/>
                <a:gd name="connsiteX5" fmla="*/ 1229587 w 1229587"/>
                <a:gd name="connsiteY5" fmla="*/ 769053 h 815766"/>
                <a:gd name="connsiteX0" fmla="*/ 0 w 1229587"/>
                <a:gd name="connsiteY0" fmla="*/ 510322 h 769053"/>
                <a:gd name="connsiteX1" fmla="*/ 56456 w 1229587"/>
                <a:gd name="connsiteY1" fmla="*/ 474508 h 769053"/>
                <a:gd name="connsiteX2" fmla="*/ 513922 w 1229587"/>
                <a:gd name="connsiteY2" fmla="*/ 988 h 769053"/>
                <a:gd name="connsiteX3" fmla="*/ 813890 w 1229587"/>
                <a:gd name="connsiteY3" fmla="*/ 0 h 769053"/>
                <a:gd name="connsiteX4" fmla="*/ 1059610 w 1229587"/>
                <a:gd name="connsiteY4" fmla="*/ 436832 h 769053"/>
                <a:gd name="connsiteX5" fmla="*/ 1229587 w 1229587"/>
                <a:gd name="connsiteY5" fmla="*/ 769053 h 769053"/>
                <a:gd name="connsiteX0" fmla="*/ 0 w 1229587"/>
                <a:gd name="connsiteY0" fmla="*/ 510322 h 769053"/>
                <a:gd name="connsiteX1" fmla="*/ 77466 w 1229587"/>
                <a:gd name="connsiteY1" fmla="*/ 240933 h 769053"/>
                <a:gd name="connsiteX2" fmla="*/ 513922 w 1229587"/>
                <a:gd name="connsiteY2" fmla="*/ 988 h 769053"/>
                <a:gd name="connsiteX3" fmla="*/ 813890 w 1229587"/>
                <a:gd name="connsiteY3" fmla="*/ 0 h 769053"/>
                <a:gd name="connsiteX4" fmla="*/ 1059610 w 1229587"/>
                <a:gd name="connsiteY4" fmla="*/ 436832 h 769053"/>
                <a:gd name="connsiteX5" fmla="*/ 1229587 w 1229587"/>
                <a:gd name="connsiteY5" fmla="*/ 769053 h 769053"/>
                <a:gd name="connsiteX0" fmla="*/ 0 w 1229587"/>
                <a:gd name="connsiteY0" fmla="*/ 510322 h 769053"/>
                <a:gd name="connsiteX1" fmla="*/ 75132 w 1229587"/>
                <a:gd name="connsiteY1" fmla="*/ 236442 h 769053"/>
                <a:gd name="connsiteX2" fmla="*/ 513922 w 1229587"/>
                <a:gd name="connsiteY2" fmla="*/ 988 h 769053"/>
                <a:gd name="connsiteX3" fmla="*/ 813890 w 1229587"/>
                <a:gd name="connsiteY3" fmla="*/ 0 h 769053"/>
                <a:gd name="connsiteX4" fmla="*/ 1059610 w 1229587"/>
                <a:gd name="connsiteY4" fmla="*/ 436832 h 769053"/>
                <a:gd name="connsiteX5" fmla="*/ 1229587 w 1229587"/>
                <a:gd name="connsiteY5" fmla="*/ 769053 h 769053"/>
                <a:gd name="connsiteX0" fmla="*/ 0 w 1229587"/>
                <a:gd name="connsiteY0" fmla="*/ 510322 h 769053"/>
                <a:gd name="connsiteX1" fmla="*/ 75132 w 1229587"/>
                <a:gd name="connsiteY1" fmla="*/ 263393 h 769053"/>
                <a:gd name="connsiteX2" fmla="*/ 513922 w 1229587"/>
                <a:gd name="connsiteY2" fmla="*/ 988 h 769053"/>
                <a:gd name="connsiteX3" fmla="*/ 813890 w 1229587"/>
                <a:gd name="connsiteY3" fmla="*/ 0 h 769053"/>
                <a:gd name="connsiteX4" fmla="*/ 1059610 w 1229587"/>
                <a:gd name="connsiteY4" fmla="*/ 436832 h 769053"/>
                <a:gd name="connsiteX5" fmla="*/ 1229587 w 1229587"/>
                <a:gd name="connsiteY5" fmla="*/ 769053 h 769053"/>
                <a:gd name="connsiteX0" fmla="*/ 0 w 1229587"/>
                <a:gd name="connsiteY0" fmla="*/ 513825 h 772556"/>
                <a:gd name="connsiteX1" fmla="*/ 75132 w 1229587"/>
                <a:gd name="connsiteY1" fmla="*/ 266896 h 772556"/>
                <a:gd name="connsiteX2" fmla="*/ 499916 w 1229587"/>
                <a:gd name="connsiteY2" fmla="*/ 0 h 772556"/>
                <a:gd name="connsiteX3" fmla="*/ 813890 w 1229587"/>
                <a:gd name="connsiteY3" fmla="*/ 3503 h 772556"/>
                <a:gd name="connsiteX4" fmla="*/ 1059610 w 1229587"/>
                <a:gd name="connsiteY4" fmla="*/ 440335 h 772556"/>
                <a:gd name="connsiteX5" fmla="*/ 1229587 w 1229587"/>
                <a:gd name="connsiteY5" fmla="*/ 772556 h 772556"/>
                <a:gd name="connsiteX0" fmla="*/ 0 w 1229587"/>
                <a:gd name="connsiteY0" fmla="*/ 510322 h 769053"/>
                <a:gd name="connsiteX1" fmla="*/ 75132 w 1229587"/>
                <a:gd name="connsiteY1" fmla="*/ 263393 h 769053"/>
                <a:gd name="connsiteX2" fmla="*/ 499916 w 1229587"/>
                <a:gd name="connsiteY2" fmla="*/ 14464 h 769053"/>
                <a:gd name="connsiteX3" fmla="*/ 813890 w 1229587"/>
                <a:gd name="connsiteY3" fmla="*/ 0 h 769053"/>
                <a:gd name="connsiteX4" fmla="*/ 1059610 w 1229587"/>
                <a:gd name="connsiteY4" fmla="*/ 436832 h 769053"/>
                <a:gd name="connsiteX5" fmla="*/ 1229587 w 1229587"/>
                <a:gd name="connsiteY5" fmla="*/ 769053 h 769053"/>
                <a:gd name="connsiteX0" fmla="*/ 0 w 1229587"/>
                <a:gd name="connsiteY0" fmla="*/ 510322 h 769053"/>
                <a:gd name="connsiteX1" fmla="*/ 75132 w 1229587"/>
                <a:gd name="connsiteY1" fmla="*/ 263393 h 769053"/>
                <a:gd name="connsiteX2" fmla="*/ 497813 w 1229587"/>
                <a:gd name="connsiteY2" fmla="*/ 2324 h 769053"/>
                <a:gd name="connsiteX3" fmla="*/ 813890 w 1229587"/>
                <a:gd name="connsiteY3" fmla="*/ 0 h 769053"/>
                <a:gd name="connsiteX4" fmla="*/ 1059610 w 1229587"/>
                <a:gd name="connsiteY4" fmla="*/ 436832 h 769053"/>
                <a:gd name="connsiteX5" fmla="*/ 1229587 w 1229587"/>
                <a:gd name="connsiteY5" fmla="*/ 769053 h 769053"/>
                <a:gd name="connsiteX0" fmla="*/ 0 w 1229587"/>
                <a:gd name="connsiteY0" fmla="*/ 641541 h 900272"/>
                <a:gd name="connsiteX1" fmla="*/ 75132 w 1229587"/>
                <a:gd name="connsiteY1" fmla="*/ 394612 h 900272"/>
                <a:gd name="connsiteX2" fmla="*/ 497813 w 1229587"/>
                <a:gd name="connsiteY2" fmla="*/ 0 h 900272"/>
                <a:gd name="connsiteX3" fmla="*/ 813890 w 1229587"/>
                <a:gd name="connsiteY3" fmla="*/ 131219 h 900272"/>
                <a:gd name="connsiteX4" fmla="*/ 1059610 w 1229587"/>
                <a:gd name="connsiteY4" fmla="*/ 568051 h 900272"/>
                <a:gd name="connsiteX5" fmla="*/ 1229587 w 1229587"/>
                <a:gd name="connsiteY5" fmla="*/ 900272 h 900272"/>
                <a:gd name="connsiteX0" fmla="*/ 0 w 1229587"/>
                <a:gd name="connsiteY0" fmla="*/ 643865 h 902596"/>
                <a:gd name="connsiteX1" fmla="*/ 75132 w 1229587"/>
                <a:gd name="connsiteY1" fmla="*/ 396936 h 902596"/>
                <a:gd name="connsiteX2" fmla="*/ 497813 w 1229587"/>
                <a:gd name="connsiteY2" fmla="*/ 2324 h 902596"/>
                <a:gd name="connsiteX3" fmla="*/ 815993 w 1229587"/>
                <a:gd name="connsiteY3" fmla="*/ 0 h 902596"/>
                <a:gd name="connsiteX4" fmla="*/ 1059610 w 1229587"/>
                <a:gd name="connsiteY4" fmla="*/ 570375 h 902596"/>
                <a:gd name="connsiteX5" fmla="*/ 1229587 w 1229587"/>
                <a:gd name="connsiteY5" fmla="*/ 902596 h 902596"/>
                <a:gd name="connsiteX0" fmla="*/ 0 w 1229587"/>
                <a:gd name="connsiteY0" fmla="*/ 641541 h 900272"/>
                <a:gd name="connsiteX1" fmla="*/ 75132 w 1229587"/>
                <a:gd name="connsiteY1" fmla="*/ 394612 h 900272"/>
                <a:gd name="connsiteX2" fmla="*/ 497813 w 1229587"/>
                <a:gd name="connsiteY2" fmla="*/ 0 h 900272"/>
                <a:gd name="connsiteX3" fmla="*/ 822302 w 1229587"/>
                <a:gd name="connsiteY3" fmla="*/ 1723 h 900272"/>
                <a:gd name="connsiteX4" fmla="*/ 1059610 w 1229587"/>
                <a:gd name="connsiteY4" fmla="*/ 568051 h 900272"/>
                <a:gd name="connsiteX5" fmla="*/ 1229587 w 1229587"/>
                <a:gd name="connsiteY5" fmla="*/ 900272 h 900272"/>
                <a:gd name="connsiteX0" fmla="*/ 0 w 1229587"/>
                <a:gd name="connsiteY0" fmla="*/ 643864 h 902595"/>
                <a:gd name="connsiteX1" fmla="*/ 75132 w 1229587"/>
                <a:gd name="connsiteY1" fmla="*/ 396935 h 902595"/>
                <a:gd name="connsiteX2" fmla="*/ 497813 w 1229587"/>
                <a:gd name="connsiteY2" fmla="*/ 2323 h 902595"/>
                <a:gd name="connsiteX3" fmla="*/ 822302 w 1229587"/>
                <a:gd name="connsiteY3" fmla="*/ 0 h 902595"/>
                <a:gd name="connsiteX4" fmla="*/ 1059610 w 1229587"/>
                <a:gd name="connsiteY4" fmla="*/ 570374 h 902595"/>
                <a:gd name="connsiteX5" fmla="*/ 1229587 w 1229587"/>
                <a:gd name="connsiteY5" fmla="*/ 902595 h 902595"/>
                <a:gd name="connsiteX0" fmla="*/ 0 w 1229587"/>
                <a:gd name="connsiteY0" fmla="*/ 643864 h 902595"/>
                <a:gd name="connsiteX1" fmla="*/ 75132 w 1229587"/>
                <a:gd name="connsiteY1" fmla="*/ 396935 h 902595"/>
                <a:gd name="connsiteX2" fmla="*/ 497813 w 1229587"/>
                <a:gd name="connsiteY2" fmla="*/ 2323 h 902595"/>
                <a:gd name="connsiteX3" fmla="*/ 822302 w 1229587"/>
                <a:gd name="connsiteY3" fmla="*/ 0 h 902595"/>
                <a:gd name="connsiteX4" fmla="*/ 1057507 w 1229587"/>
                <a:gd name="connsiteY4" fmla="*/ 594655 h 902595"/>
                <a:gd name="connsiteX5" fmla="*/ 1229587 w 1229587"/>
                <a:gd name="connsiteY5" fmla="*/ 902595 h 902595"/>
                <a:gd name="connsiteX0" fmla="*/ 0 w 1227484"/>
                <a:gd name="connsiteY0" fmla="*/ 643864 h 983530"/>
                <a:gd name="connsiteX1" fmla="*/ 75132 w 1227484"/>
                <a:gd name="connsiteY1" fmla="*/ 396935 h 983530"/>
                <a:gd name="connsiteX2" fmla="*/ 497813 w 1227484"/>
                <a:gd name="connsiteY2" fmla="*/ 2323 h 983530"/>
                <a:gd name="connsiteX3" fmla="*/ 822302 w 1227484"/>
                <a:gd name="connsiteY3" fmla="*/ 0 h 983530"/>
                <a:gd name="connsiteX4" fmla="*/ 1057507 w 1227484"/>
                <a:gd name="connsiteY4" fmla="*/ 594655 h 983530"/>
                <a:gd name="connsiteX5" fmla="*/ 1227484 w 1227484"/>
                <a:gd name="connsiteY5" fmla="*/ 983530 h 983530"/>
                <a:gd name="connsiteX0" fmla="*/ 0 w 1204352"/>
                <a:gd name="connsiteY0" fmla="*/ 643864 h 983530"/>
                <a:gd name="connsiteX1" fmla="*/ 75132 w 1204352"/>
                <a:gd name="connsiteY1" fmla="*/ 396935 h 983530"/>
                <a:gd name="connsiteX2" fmla="*/ 497813 w 1204352"/>
                <a:gd name="connsiteY2" fmla="*/ 2323 h 983530"/>
                <a:gd name="connsiteX3" fmla="*/ 822302 w 1204352"/>
                <a:gd name="connsiteY3" fmla="*/ 0 h 983530"/>
                <a:gd name="connsiteX4" fmla="*/ 1057507 w 1204352"/>
                <a:gd name="connsiteY4" fmla="*/ 594655 h 983530"/>
                <a:gd name="connsiteX5" fmla="*/ 1204352 w 1204352"/>
                <a:gd name="connsiteY5" fmla="*/ 983530 h 983530"/>
                <a:gd name="connsiteX0" fmla="*/ 0 w 1204352"/>
                <a:gd name="connsiteY0" fmla="*/ 643864 h 983530"/>
                <a:gd name="connsiteX1" fmla="*/ 75132 w 1204352"/>
                <a:gd name="connsiteY1" fmla="*/ 396935 h 983530"/>
                <a:gd name="connsiteX2" fmla="*/ 497813 w 1204352"/>
                <a:gd name="connsiteY2" fmla="*/ 2323 h 983530"/>
                <a:gd name="connsiteX3" fmla="*/ 822302 w 1204352"/>
                <a:gd name="connsiteY3" fmla="*/ 0 h 983530"/>
                <a:gd name="connsiteX4" fmla="*/ 1057507 w 1204352"/>
                <a:gd name="connsiteY4" fmla="*/ 610842 h 983530"/>
                <a:gd name="connsiteX5" fmla="*/ 1204352 w 1204352"/>
                <a:gd name="connsiteY5" fmla="*/ 983530 h 983530"/>
                <a:gd name="connsiteX0" fmla="*/ 0 w 1261190"/>
                <a:gd name="connsiteY0" fmla="*/ 1573476 h 1573476"/>
                <a:gd name="connsiteX1" fmla="*/ 131970 w 1261190"/>
                <a:gd name="connsiteY1" fmla="*/ 396935 h 1573476"/>
                <a:gd name="connsiteX2" fmla="*/ 554651 w 1261190"/>
                <a:gd name="connsiteY2" fmla="*/ 2323 h 1573476"/>
                <a:gd name="connsiteX3" fmla="*/ 879140 w 1261190"/>
                <a:gd name="connsiteY3" fmla="*/ 0 h 1573476"/>
                <a:gd name="connsiteX4" fmla="*/ 1114345 w 1261190"/>
                <a:gd name="connsiteY4" fmla="*/ 610842 h 1573476"/>
                <a:gd name="connsiteX5" fmla="*/ 1261190 w 1261190"/>
                <a:gd name="connsiteY5" fmla="*/ 983530 h 1573476"/>
                <a:gd name="connsiteX0" fmla="*/ 0 w 1261190"/>
                <a:gd name="connsiteY0" fmla="*/ 1573476 h 1573476"/>
                <a:gd name="connsiteX1" fmla="*/ 94078 w 1261190"/>
                <a:gd name="connsiteY1" fmla="*/ 1080473 h 1573476"/>
                <a:gd name="connsiteX2" fmla="*/ 554651 w 1261190"/>
                <a:gd name="connsiteY2" fmla="*/ 2323 h 1573476"/>
                <a:gd name="connsiteX3" fmla="*/ 879140 w 1261190"/>
                <a:gd name="connsiteY3" fmla="*/ 0 h 1573476"/>
                <a:gd name="connsiteX4" fmla="*/ 1114345 w 1261190"/>
                <a:gd name="connsiteY4" fmla="*/ 610842 h 1573476"/>
                <a:gd name="connsiteX5" fmla="*/ 1261190 w 1261190"/>
                <a:gd name="connsiteY5" fmla="*/ 983530 h 1573476"/>
                <a:gd name="connsiteX0" fmla="*/ 0 w 1261190"/>
                <a:gd name="connsiteY0" fmla="*/ 1573476 h 1573476"/>
                <a:gd name="connsiteX1" fmla="*/ 94078 w 1261190"/>
                <a:gd name="connsiteY1" fmla="*/ 1080473 h 1573476"/>
                <a:gd name="connsiteX2" fmla="*/ 170262 w 1261190"/>
                <a:gd name="connsiteY2" fmla="*/ 877336 h 1573476"/>
                <a:gd name="connsiteX3" fmla="*/ 554651 w 1261190"/>
                <a:gd name="connsiteY3" fmla="*/ 2323 h 1573476"/>
                <a:gd name="connsiteX4" fmla="*/ 879140 w 1261190"/>
                <a:gd name="connsiteY4" fmla="*/ 0 h 1573476"/>
                <a:gd name="connsiteX5" fmla="*/ 1114345 w 1261190"/>
                <a:gd name="connsiteY5" fmla="*/ 610842 h 1573476"/>
                <a:gd name="connsiteX6" fmla="*/ 1261190 w 1261190"/>
                <a:gd name="connsiteY6" fmla="*/ 983530 h 1573476"/>
                <a:gd name="connsiteX0" fmla="*/ 0 w 1261190"/>
                <a:gd name="connsiteY0" fmla="*/ 1573476 h 1573476"/>
                <a:gd name="connsiteX1" fmla="*/ 94078 w 1261190"/>
                <a:gd name="connsiteY1" fmla="*/ 1080473 h 1573476"/>
                <a:gd name="connsiteX2" fmla="*/ 160789 w 1261190"/>
                <a:gd name="connsiteY2" fmla="*/ 959361 h 1573476"/>
                <a:gd name="connsiteX3" fmla="*/ 554651 w 1261190"/>
                <a:gd name="connsiteY3" fmla="*/ 2323 h 1573476"/>
                <a:gd name="connsiteX4" fmla="*/ 879140 w 1261190"/>
                <a:gd name="connsiteY4" fmla="*/ 0 h 1573476"/>
                <a:gd name="connsiteX5" fmla="*/ 1114345 w 1261190"/>
                <a:gd name="connsiteY5" fmla="*/ 610842 h 1573476"/>
                <a:gd name="connsiteX6" fmla="*/ 1261190 w 1261190"/>
                <a:gd name="connsiteY6" fmla="*/ 983530 h 1573476"/>
                <a:gd name="connsiteX0" fmla="*/ 0 w 1261190"/>
                <a:gd name="connsiteY0" fmla="*/ 1573476 h 1573476"/>
                <a:gd name="connsiteX1" fmla="*/ 94078 w 1261190"/>
                <a:gd name="connsiteY1" fmla="*/ 1080473 h 1573476"/>
                <a:gd name="connsiteX2" fmla="*/ 160789 w 1261190"/>
                <a:gd name="connsiteY2" fmla="*/ 959361 h 1573476"/>
                <a:gd name="connsiteX3" fmla="*/ 417293 w 1261190"/>
                <a:gd name="connsiteY3" fmla="*/ 257511 h 1573476"/>
                <a:gd name="connsiteX4" fmla="*/ 879140 w 1261190"/>
                <a:gd name="connsiteY4" fmla="*/ 0 h 1573476"/>
                <a:gd name="connsiteX5" fmla="*/ 1114345 w 1261190"/>
                <a:gd name="connsiteY5" fmla="*/ 610842 h 1573476"/>
                <a:gd name="connsiteX6" fmla="*/ 1261190 w 1261190"/>
                <a:gd name="connsiteY6" fmla="*/ 983530 h 1573476"/>
                <a:gd name="connsiteX0" fmla="*/ 0 w 1261190"/>
                <a:gd name="connsiteY0" fmla="*/ 1518793 h 1518793"/>
                <a:gd name="connsiteX1" fmla="*/ 94078 w 1261190"/>
                <a:gd name="connsiteY1" fmla="*/ 1025790 h 1518793"/>
                <a:gd name="connsiteX2" fmla="*/ 160789 w 1261190"/>
                <a:gd name="connsiteY2" fmla="*/ 904678 h 1518793"/>
                <a:gd name="connsiteX3" fmla="*/ 417293 w 1261190"/>
                <a:gd name="connsiteY3" fmla="*/ 202828 h 1518793"/>
                <a:gd name="connsiteX4" fmla="*/ 770201 w 1261190"/>
                <a:gd name="connsiteY4" fmla="*/ 0 h 1518793"/>
                <a:gd name="connsiteX5" fmla="*/ 1114345 w 1261190"/>
                <a:gd name="connsiteY5" fmla="*/ 556159 h 1518793"/>
                <a:gd name="connsiteX6" fmla="*/ 1261190 w 1261190"/>
                <a:gd name="connsiteY6" fmla="*/ 928847 h 1518793"/>
                <a:gd name="connsiteX0" fmla="*/ 0 w 1261190"/>
                <a:gd name="connsiteY0" fmla="*/ 1518793 h 1518793"/>
                <a:gd name="connsiteX1" fmla="*/ 94078 w 1261190"/>
                <a:gd name="connsiteY1" fmla="*/ 1025790 h 1518793"/>
                <a:gd name="connsiteX2" fmla="*/ 160789 w 1261190"/>
                <a:gd name="connsiteY2" fmla="*/ 904678 h 1518793"/>
                <a:gd name="connsiteX3" fmla="*/ 417293 w 1261190"/>
                <a:gd name="connsiteY3" fmla="*/ 202828 h 1518793"/>
                <a:gd name="connsiteX4" fmla="*/ 770201 w 1261190"/>
                <a:gd name="connsiteY4" fmla="*/ 0 h 1518793"/>
                <a:gd name="connsiteX5" fmla="*/ 1261190 w 1261190"/>
                <a:gd name="connsiteY5" fmla="*/ 928847 h 1518793"/>
                <a:gd name="connsiteX0" fmla="*/ 0 w 1156988"/>
                <a:gd name="connsiteY0" fmla="*/ 1518793 h 1518793"/>
                <a:gd name="connsiteX1" fmla="*/ 94078 w 1156988"/>
                <a:gd name="connsiteY1" fmla="*/ 1025790 h 1518793"/>
                <a:gd name="connsiteX2" fmla="*/ 160789 w 1156988"/>
                <a:gd name="connsiteY2" fmla="*/ 904678 h 1518793"/>
                <a:gd name="connsiteX3" fmla="*/ 417293 w 1156988"/>
                <a:gd name="connsiteY3" fmla="*/ 202828 h 1518793"/>
                <a:gd name="connsiteX4" fmla="*/ 770201 w 1156988"/>
                <a:gd name="connsiteY4" fmla="*/ 0 h 1518793"/>
                <a:gd name="connsiteX5" fmla="*/ 1156988 w 1156988"/>
                <a:gd name="connsiteY5" fmla="*/ 573407 h 1518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56988" h="1518793">
                  <a:moveTo>
                    <a:pt x="0" y="1518793"/>
                  </a:moveTo>
                  <a:lnTo>
                    <a:pt x="94078" y="1025790"/>
                  </a:lnTo>
                  <a:lnTo>
                    <a:pt x="160789" y="904678"/>
                  </a:lnTo>
                  <a:lnTo>
                    <a:pt x="417293" y="202828"/>
                  </a:lnTo>
                  <a:lnTo>
                    <a:pt x="770201" y="0"/>
                  </a:lnTo>
                  <a:lnTo>
                    <a:pt x="1156988" y="573407"/>
                  </a:lnTo>
                </a:path>
              </a:pathLst>
            </a:custGeom>
            <a:ln w="28575" cmpd="sng">
              <a:solidFill>
                <a:schemeClr val="tx1">
                  <a:alpha val="7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Helvetica"/>
                <a:ea typeface="ＭＳ Ｐゴシック" pitchFamily="34" charset="-128"/>
                <a:cs typeface="Helvetica"/>
              </a:endParaRP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5520521" y="2993975"/>
              <a:ext cx="114300" cy="114300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Book Antiqua" pitchFamily="18" charset="0"/>
                <a:ea typeface="ＭＳ Ｐゴシック" pitchFamily="34" charset="-128"/>
              </a:endParaRPr>
            </a:p>
          </p:txBody>
        </p:sp>
        <p:sp>
          <p:nvSpPr>
            <p:cNvPr id="20" name="Oval 19"/>
            <p:cNvSpPr/>
            <p:nvPr/>
          </p:nvSpPr>
          <p:spPr bwMode="auto">
            <a:xfrm>
              <a:off x="2516404" y="4272080"/>
              <a:ext cx="114300" cy="114300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Book Antiqua" pitchFamily="18" charset="0"/>
                <a:ea typeface="ＭＳ Ｐゴシック" pitchFamily="34" charset="-128"/>
              </a:endParaRPr>
            </a:p>
          </p:txBody>
        </p:sp>
        <p:sp>
          <p:nvSpPr>
            <p:cNvPr id="21" name="Oval 20"/>
            <p:cNvSpPr/>
            <p:nvPr/>
          </p:nvSpPr>
          <p:spPr bwMode="auto">
            <a:xfrm>
              <a:off x="2762998" y="3606315"/>
              <a:ext cx="114300" cy="114300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Book Antiqua" pitchFamily="18" charset="0"/>
                <a:ea typeface="ＭＳ Ｐゴシック" pitchFamily="34" charset="-128"/>
              </a:endParaRPr>
            </a:p>
          </p:txBody>
        </p:sp>
        <p:sp>
          <p:nvSpPr>
            <p:cNvPr id="22" name="Oval 21"/>
            <p:cNvSpPr/>
            <p:nvPr/>
          </p:nvSpPr>
          <p:spPr bwMode="auto">
            <a:xfrm>
              <a:off x="2940914" y="3429602"/>
              <a:ext cx="114300" cy="114300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Book Antiqua" pitchFamily="18" charset="0"/>
                <a:ea typeface="ＭＳ Ｐゴシック" pitchFamily="34" charset="-128"/>
              </a:endParaRPr>
            </a:p>
          </p:txBody>
        </p:sp>
        <p:sp>
          <p:nvSpPr>
            <p:cNvPr id="23" name="Oval 22"/>
            <p:cNvSpPr/>
            <p:nvPr/>
          </p:nvSpPr>
          <p:spPr bwMode="auto">
            <a:xfrm>
              <a:off x="3598789" y="2488555"/>
              <a:ext cx="114300" cy="114300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Book Antiqua" pitchFamily="18" charset="0"/>
                <a:ea typeface="ＭＳ Ｐゴシック" pitchFamily="34" charset="-128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4512503" y="2223600"/>
              <a:ext cx="114300" cy="114300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Book Antiqua" pitchFamily="18" charset="0"/>
                <a:ea typeface="ＭＳ Ｐゴシック" pitchFamily="34" charset="-128"/>
              </a:endParaRPr>
            </a:p>
          </p:txBody>
        </p:sp>
      </p:grpSp>
      <p:pic>
        <p:nvPicPr>
          <p:cNvPr id="50" name="Content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900" y="830088"/>
            <a:ext cx="4114800" cy="2606040"/>
          </a:xfrm>
          <a:prstGeom prst="rect">
            <a:avLst/>
          </a:prstGeom>
        </p:spPr>
      </p:pic>
      <p:sp>
        <p:nvSpPr>
          <p:cNvPr id="51" name="Oval 50"/>
          <p:cNvSpPr/>
          <p:nvPr/>
        </p:nvSpPr>
        <p:spPr>
          <a:xfrm>
            <a:off x="215900" y="5479535"/>
            <a:ext cx="3479800" cy="97397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312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5882" y="3595419"/>
            <a:ext cx="4319588" cy="283368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55" y="837004"/>
            <a:ext cx="4857750" cy="36747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602064" y="5560200"/>
            <a:ext cx="15872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2400" baseline="-25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cm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</a:t>
            </a:r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30626" y="56105"/>
            <a:ext cx="8782259" cy="6472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30519D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algn="ctr"/>
            <a:r>
              <a:rPr lang="en-US" b="1" dirty="0">
                <a:solidFill>
                  <a:prstClr val="black"/>
                </a:solidFill>
              </a:rPr>
              <a:t>        </a:t>
            </a:r>
            <a:r>
              <a:rPr lang="en-US" sz="8000" b="1" dirty="0" err="1">
                <a:solidFill>
                  <a:prstClr val="black"/>
                </a:solidFill>
              </a:rPr>
              <a:t>eRHIC</a:t>
            </a:r>
            <a:r>
              <a:rPr lang="en-US" sz="8000" b="1" dirty="0">
                <a:solidFill>
                  <a:prstClr val="black"/>
                </a:solidFill>
              </a:rPr>
              <a:t> - Main Parameters for Maximum Luminosity</a:t>
            </a:r>
            <a:endParaRPr lang="en-US" sz="5500" b="1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24094" y="857786"/>
            <a:ext cx="40199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eRHIC</a:t>
            </a:r>
            <a:r>
              <a:rPr lang="en-US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slides – collection from talk by Ferdi </a:t>
            </a:r>
            <a:r>
              <a:rPr lang="en-US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Willeke</a:t>
            </a:r>
            <a:r>
              <a:rPr lang="en-US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(BNL) who presented </a:t>
            </a:r>
            <a:r>
              <a:rPr lang="en-US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eRHIC</a:t>
            </a:r>
            <a:r>
              <a:rPr lang="en-US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update this week at JLEIC Collaboration meeting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0629" y="5367610"/>
            <a:ext cx="38927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eRHIC Choice is to go with CeC, </a:t>
            </a:r>
          </a:p>
          <a:p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will consider other schemes as well if necessary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62994" y="3117446"/>
            <a:ext cx="39810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luminosity profile assumes CEC (Coherent Electron Cooling)</a:t>
            </a:r>
          </a:p>
        </p:txBody>
      </p:sp>
      <p:sp>
        <p:nvSpPr>
          <p:cNvPr id="9" name="Oval 8"/>
          <p:cNvSpPr/>
          <p:nvPr/>
        </p:nvSpPr>
        <p:spPr>
          <a:xfrm>
            <a:off x="2933700" y="1422400"/>
            <a:ext cx="330200" cy="2159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4330700" y="1422400"/>
            <a:ext cx="330200" cy="2159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658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8"/>
          <p:cNvSpPr txBox="1">
            <a:spLocks/>
          </p:cNvSpPr>
          <p:nvPr/>
        </p:nvSpPr>
        <p:spPr>
          <a:xfrm>
            <a:off x="664" y="135938"/>
            <a:ext cx="9144000" cy="397933"/>
          </a:xfrm>
          <a:prstGeom prst="rect">
            <a:avLst/>
          </a:prstGeom>
        </p:spPr>
        <p:txBody>
          <a:bodyPr/>
          <a:lstStyle>
            <a:lvl1pPr algn="l" defTabSz="457200" rtl="0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>
                <a:solidFill>
                  <a:srgbClr val="000000"/>
                </a:solidFill>
                <a:latin typeface="Calibri" charset="0"/>
                <a:ea typeface="Arial Unicode MS" charset="0"/>
                <a:cs typeface="Arial Unicode MS" charset="0"/>
              </a:defRPr>
            </a:lvl2pPr>
            <a:lvl3pPr marL="1143000" indent="-228600" algn="l" defTabSz="457200" rtl="0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>
                <a:solidFill>
                  <a:srgbClr val="000000"/>
                </a:solidFill>
                <a:latin typeface="Calibri" charset="0"/>
                <a:ea typeface="Arial Unicode MS" charset="0"/>
                <a:cs typeface="Arial Unicode MS" charset="0"/>
              </a:defRPr>
            </a:lvl3pPr>
            <a:lvl4pPr marL="1600200" indent="-228600" algn="l" defTabSz="457200" rtl="0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>
                <a:solidFill>
                  <a:srgbClr val="000000"/>
                </a:solidFill>
                <a:latin typeface="Calibri" charset="0"/>
                <a:ea typeface="Arial Unicode MS" charset="0"/>
                <a:cs typeface="Arial Unicode MS" charset="0"/>
              </a:defRPr>
            </a:lvl4pPr>
            <a:lvl5pPr marL="2057400" indent="-228600" algn="l" defTabSz="457200" rtl="0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>
                <a:solidFill>
                  <a:srgbClr val="000000"/>
                </a:solidFill>
                <a:latin typeface="Calibri" charset="0"/>
                <a:ea typeface="Arial Unicode MS" charset="0"/>
                <a:cs typeface="Arial Unicode MS" charset="0"/>
              </a:defRPr>
            </a:lvl5pPr>
            <a:lvl6pPr marL="2514600" indent="-228600" algn="l" defTabSz="457200" rtl="0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>
                <a:solidFill>
                  <a:srgbClr val="000000"/>
                </a:solidFill>
                <a:latin typeface="Calibri" charset="0"/>
                <a:ea typeface="Arial Unicode MS" charset="0"/>
                <a:cs typeface="Arial Unicode MS" charset="0"/>
              </a:defRPr>
            </a:lvl6pPr>
            <a:lvl7pPr marL="2971800" indent="-228600" algn="l" defTabSz="457200" rtl="0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>
                <a:solidFill>
                  <a:srgbClr val="000000"/>
                </a:solidFill>
                <a:latin typeface="Calibri" charset="0"/>
                <a:ea typeface="Arial Unicode MS" charset="0"/>
                <a:cs typeface="Arial Unicode MS" charset="0"/>
              </a:defRPr>
            </a:lvl7pPr>
            <a:lvl8pPr marL="3429000" indent="-228600" algn="l" defTabSz="457200" rtl="0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>
                <a:solidFill>
                  <a:srgbClr val="000000"/>
                </a:solidFill>
                <a:latin typeface="Calibri" charset="0"/>
                <a:ea typeface="Arial Unicode MS" charset="0"/>
                <a:cs typeface="Arial Unicode MS" charset="0"/>
              </a:defRPr>
            </a:lvl8pPr>
            <a:lvl9pPr marL="3886200" indent="-228600" algn="l" defTabSz="457200" rtl="0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>
                <a:solidFill>
                  <a:srgbClr val="000000"/>
                </a:solidFill>
                <a:latin typeface="Calibri" charset="0"/>
                <a:ea typeface="Arial Unicode MS" charset="0"/>
                <a:cs typeface="Arial Unicode MS" charset="0"/>
              </a:defRPr>
            </a:lvl9pPr>
          </a:lstStyle>
          <a:p>
            <a:pPr algn="ctr"/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ea typeface="Comic Sans MS" charset="0"/>
                <a:cs typeface="Arial" panose="020B0604020202020204" pitchFamily="34" charset="0"/>
              </a:rPr>
              <a:t>Comparison JLEIC and </a:t>
            </a:r>
            <a:r>
              <a:rPr lang="en-US" sz="3200" b="1" dirty="0" err="1">
                <a:solidFill>
                  <a:prstClr val="black"/>
                </a:solidFill>
                <a:latin typeface="Arial" panose="020B0604020202020204" pitchFamily="34" charset="0"/>
                <a:ea typeface="Comic Sans MS" charset="0"/>
                <a:cs typeface="Arial" panose="020B0604020202020204" pitchFamily="34" charset="0"/>
              </a:rPr>
              <a:t>eRHIC</a:t>
            </a: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ea typeface="Comic Sans MS" charset="0"/>
                <a:cs typeface="Arial" panose="020B0604020202020204" pitchFamily="34" charset="0"/>
              </a:rPr>
              <a:t> (Jan. 2017)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2972" y="5910455"/>
            <a:ext cx="90374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*eRHIC parameters taken from F.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Willeke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slides (F.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Pilat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talk) from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EIC opportunities meeting for INFN, Genova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(17 January, 2017)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7552" y="6153138"/>
            <a:ext cx="52227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JLEIC parameters can be found at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eic.jlab.org/wiki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(January, 2017 update)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71" y="818137"/>
            <a:ext cx="7708900" cy="5143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94132" y="3288267"/>
            <a:ext cx="20263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luminosity projections shown by Ferdi </a:t>
            </a:r>
            <a:r>
              <a:rPr 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Willeke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eRHIC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R-R low-risk this week seem a bit higher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97600" y="1333500"/>
            <a:ext cx="2578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Which </a:t>
            </a:r>
            <a:r>
              <a:rPr lang="en-US" dirty="0">
                <a:solidFill>
                  <a:srgbClr val="FF0000"/>
                </a:solidFill>
              </a:rPr>
              <a:t>c</a:t>
            </a:r>
            <a:r>
              <a:rPr lang="en-US" dirty="0" smtClean="0">
                <a:solidFill>
                  <a:srgbClr val="FF0000"/>
                </a:solidFill>
              </a:rPr>
              <a:t>urve are we going to show?! 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4686300" y="1651000"/>
            <a:ext cx="1511300" cy="203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4381500" y="1651000"/>
            <a:ext cx="1816100" cy="2159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7" idx="1"/>
          </p:cNvCxnSpPr>
          <p:nvPr/>
        </p:nvCxnSpPr>
        <p:spPr>
          <a:xfrm flipH="1">
            <a:off x="5499100" y="1656666"/>
            <a:ext cx="698500" cy="253433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6368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36968" y="30193"/>
            <a:ext cx="8767511" cy="111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FF3333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Arial Unicode MS" charset="0"/>
                <a:cs typeface="Arial Unicode M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/>
            <a:r>
              <a:rPr lang="en-US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JLEIC – Total Acceptance Detector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08487" y="3210029"/>
            <a:ext cx="4967287" cy="2971800"/>
            <a:chOff x="92075" y="1605868"/>
            <a:chExt cx="4967287" cy="2971800"/>
          </a:xfrm>
        </p:grpSpPr>
        <p:pic>
          <p:nvPicPr>
            <p:cNvPr id="4" name="Picture 3" descr="Macintosh HD:Users:ryoshida:Documents:EIC:Figures:Joanna:Graphic2_EICscatteringF4-01.jpg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75" y="1605868"/>
              <a:ext cx="4967287" cy="2971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4090999" y="2214222"/>
              <a:ext cx="311150" cy="349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</a:pPr>
              <a:r>
                <a:rPr lang="en-US">
                  <a:solidFill>
                    <a:srgbClr val="000000"/>
                  </a:solidFill>
                  <a:latin typeface="Arial" panose="020B0604020202020204" pitchFamily="34" charset="0"/>
                  <a:ea typeface="Comic Sans MS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072845" y="1862576"/>
              <a:ext cx="426244" cy="349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</a:pPr>
              <a:r>
                <a:rPr lang="en-US" dirty="0">
                  <a:solidFill>
                    <a:srgbClr val="000000"/>
                  </a:solidFill>
                  <a:latin typeface="Arial" panose="020B0604020202020204" pitchFamily="34" charset="0"/>
                  <a:ea typeface="Comic Sans MS" charset="0"/>
                  <a:cs typeface="Arial" panose="020B0604020202020204" pitchFamily="34" charset="0"/>
                </a:rPr>
                <a:t>e’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56089" y="2798637"/>
              <a:ext cx="716756" cy="349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</a:pPr>
              <a:r>
                <a:rPr lang="en-US" dirty="0">
                  <a:solidFill>
                    <a:srgbClr val="000000"/>
                  </a:solidFill>
                  <a:latin typeface="Arial" panose="020B0604020202020204" pitchFamily="34" charset="0"/>
                  <a:ea typeface="Comic Sans MS" charset="0"/>
                  <a:cs typeface="Arial" panose="020B0604020202020204" pitchFamily="34" charset="0"/>
                </a:rPr>
                <a:t>p/A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9197" y="5512712"/>
            <a:ext cx="3611014" cy="92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omic Sans MS" charset="0"/>
                <a:cs typeface="Arial" panose="020B0604020202020204" pitchFamily="34" charset="0"/>
              </a:rPr>
              <a:t>Scattered electron</a:t>
            </a:r>
          </a:p>
          <a:p>
            <a:pPr marL="342900" indent="-342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omic Sans MS" charset="0"/>
                <a:cs typeface="Arial" panose="020B0604020202020204" pitchFamily="34" charset="0"/>
              </a:rPr>
              <a:t>Particle associated with initial Ion</a:t>
            </a:r>
          </a:p>
          <a:p>
            <a:pPr marL="342900" indent="-3429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omic Sans MS" charset="0"/>
                <a:cs typeface="Arial" panose="020B0604020202020204" pitchFamily="34" charset="0"/>
              </a:rPr>
              <a:t>Particle associated with struck quark</a:t>
            </a:r>
          </a:p>
          <a:p>
            <a:pPr marL="285750" indent="-28575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Char char="•"/>
            </a:pP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ea typeface="Comic Sans MS" charset="0"/>
              <a:cs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563030" y="2690227"/>
            <a:ext cx="4041442" cy="356971"/>
            <a:chOff x="138999" y="4344212"/>
            <a:chExt cx="4041442" cy="356971"/>
          </a:xfrm>
        </p:grpSpPr>
        <p:sp>
          <p:nvSpPr>
            <p:cNvPr id="11" name="Rounded Rectangle 13"/>
            <p:cNvSpPr/>
            <p:nvPr/>
          </p:nvSpPr>
          <p:spPr bwMode="auto">
            <a:xfrm>
              <a:off x="138999" y="4351215"/>
              <a:ext cx="4041442" cy="349968"/>
            </a:xfrm>
            <a:prstGeom prst="roundRect">
              <a:avLst/>
            </a:prstGeom>
            <a:gradFill>
              <a:gsLst>
                <a:gs pos="0">
                  <a:srgbClr val="F8A25C"/>
                </a:gs>
                <a:gs pos="100000">
                  <a:srgbClr val="FFFFFF"/>
                </a:gs>
              </a:gsLst>
              <a:lin ang="16200000" scaled="1"/>
            </a:gradFill>
            <a:ln w="9525" cap="flat" cmpd="sng" algn="ctr">
              <a:solidFill>
                <a:srgbClr val="F8A25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</a:pPr>
              <a:endParaRPr 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82192" y="4344212"/>
              <a:ext cx="3955057" cy="3499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</a:pPr>
              <a:r>
                <a:rPr lang="en-US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“Statistics”=Luminosity × Acceptance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558371" y="3629895"/>
            <a:ext cx="4567012" cy="2339526"/>
            <a:chOff x="4558371" y="3629895"/>
            <a:chExt cx="4567012" cy="2339526"/>
          </a:xfrm>
        </p:grpSpPr>
        <p:sp>
          <p:nvSpPr>
            <p:cNvPr id="33" name="Oval 32"/>
            <p:cNvSpPr/>
            <p:nvPr/>
          </p:nvSpPr>
          <p:spPr>
            <a:xfrm>
              <a:off x="5737609" y="4432942"/>
              <a:ext cx="221064" cy="2395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4606223" y="3629895"/>
              <a:ext cx="4228358" cy="1122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</a:pPr>
              <a:r>
                <a:rPr lang="en-US" dirty="0">
                  <a:solidFill>
                    <a:srgbClr val="000000"/>
                  </a:solidFill>
                  <a:latin typeface="Arial" panose="020B0604020202020204" pitchFamily="34" charset="0"/>
                  <a:ea typeface="Comic Sans MS" charset="0"/>
                  <a:cs typeface="Arial" panose="020B0604020202020204" pitchFamily="34" charset="0"/>
                </a:rPr>
                <a:t>EIC Physics demands </a:t>
              </a:r>
              <a:r>
                <a:rPr lang="en-US" dirty="0">
                  <a:solidFill>
                    <a:srgbClr val="FF0000"/>
                  </a:solidFill>
                  <a:latin typeface="Arial" panose="020B0604020202020204" pitchFamily="34" charset="0"/>
                  <a:ea typeface="Comic Sans MS" charset="0"/>
                  <a:cs typeface="Arial" panose="020B0604020202020204" pitchFamily="34" charset="0"/>
                </a:rPr>
                <a:t>~100% acceptance for all final state particles </a:t>
              </a:r>
              <a:r>
                <a:rPr lang="en-US" dirty="0">
                  <a:solidFill>
                    <a:srgbClr val="000000"/>
                  </a:solidFill>
                  <a:latin typeface="Arial" panose="020B0604020202020204" pitchFamily="34" charset="0"/>
                  <a:ea typeface="Comic Sans MS" charset="0"/>
                  <a:cs typeface="Arial" panose="020B0604020202020204" pitchFamily="34" charset="0"/>
                </a:rPr>
                <a:t>(including particles associated with initial ion - </a:t>
              </a:r>
              <a:r>
                <a:rPr lang="en-US" dirty="0">
                  <a:solidFill>
                    <a:prstClr val="white"/>
                  </a:solidFill>
                  <a:latin typeface="Arial" panose="020B0604020202020204" pitchFamily="34" charset="0"/>
                  <a:ea typeface="Comic Sans MS" charset="0"/>
                  <a:cs typeface="Arial" panose="020B0604020202020204" pitchFamily="34" charset="0"/>
                </a:rPr>
                <a:t>2</a:t>
              </a:r>
              <a:r>
                <a:rPr lang="en-US" dirty="0">
                  <a:solidFill>
                    <a:srgbClr val="000000"/>
                  </a:solidFill>
                  <a:latin typeface="Arial" panose="020B0604020202020204" pitchFamily="34" charset="0"/>
                  <a:ea typeface="Comic Sans MS" charset="0"/>
                  <a:cs typeface="Arial" panose="020B0604020202020204" pitchFamily="34" charset="0"/>
                </a:rPr>
                <a:t>) 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558371" y="4846550"/>
              <a:ext cx="4567012" cy="1122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</a:pPr>
              <a:r>
                <a:rPr lang="en-US" dirty="0">
                  <a:solidFill>
                    <a:srgbClr val="000000"/>
                  </a:solidFill>
                  <a:latin typeface="Arial" panose="020B0604020202020204" pitchFamily="34" charset="0"/>
                  <a:ea typeface="Comic Sans MS" charset="0"/>
                  <a:cs typeface="Arial" panose="020B0604020202020204" pitchFamily="34" charset="0"/>
                </a:rPr>
                <a:t>Ion remnant is particularly challenging </a:t>
              </a:r>
            </a:p>
            <a:p>
              <a:pPr marL="285750" indent="-28575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Wingdings" charset="2"/>
                <a:buChar char="Ø"/>
              </a:pPr>
              <a:r>
                <a:rPr lang="en-US" dirty="0">
                  <a:solidFill>
                    <a:srgbClr val="000000"/>
                  </a:solidFill>
                  <a:latin typeface="Arial" panose="020B0604020202020204" pitchFamily="34" charset="0"/>
                  <a:ea typeface="Comic Sans MS" charset="0"/>
                  <a:cs typeface="Arial" panose="020B0604020202020204" pitchFamily="34" charset="0"/>
                </a:rPr>
                <a:t>not a usual concern at colliders</a:t>
              </a:r>
            </a:p>
            <a:p>
              <a:pPr marL="285750" indent="-28575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Wingdings" charset="2"/>
                <a:buChar char="Ø"/>
              </a:pPr>
              <a:r>
                <a:rPr lang="en-US" dirty="0">
                  <a:solidFill>
                    <a:srgbClr val="000000"/>
                  </a:solidFill>
                  <a:latin typeface="Arial" panose="020B0604020202020204" pitchFamily="34" charset="0"/>
                  <a:ea typeface="Comic Sans MS" charset="0"/>
                  <a:cs typeface="Arial" panose="020B0604020202020204" pitchFamily="34" charset="0"/>
                </a:rPr>
                <a:t>the higher the Ion Beam energy, the more difficult to achieve.  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76205" y="1117141"/>
            <a:ext cx="2756997" cy="1799841"/>
            <a:chOff x="5229580" y="648969"/>
            <a:chExt cx="2756997" cy="1799841"/>
          </a:xfrm>
        </p:grpSpPr>
        <p:cxnSp>
          <p:nvCxnSpPr>
            <p:cNvPr id="15" name="Straight Arrow Connector 14"/>
            <p:cNvCxnSpPr/>
            <p:nvPr/>
          </p:nvCxnSpPr>
          <p:spPr bwMode="auto">
            <a:xfrm>
              <a:off x="5625634" y="926438"/>
              <a:ext cx="927566" cy="391216"/>
            </a:xfrm>
            <a:prstGeom prst="straightConnector1">
              <a:avLst/>
            </a:prstGeom>
            <a:solidFill>
              <a:srgbClr val="00B8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6" name="Straight Arrow Connector 15"/>
            <p:cNvCxnSpPr/>
            <p:nvPr/>
          </p:nvCxnSpPr>
          <p:spPr bwMode="auto">
            <a:xfrm flipV="1">
              <a:off x="6553200" y="914400"/>
              <a:ext cx="914400" cy="415293"/>
            </a:xfrm>
            <a:prstGeom prst="straightConnector1">
              <a:avLst/>
            </a:prstGeom>
            <a:solidFill>
              <a:srgbClr val="00B8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grpSp>
          <p:nvGrpSpPr>
            <p:cNvPr id="17" name="Group 16"/>
            <p:cNvGrpSpPr/>
            <p:nvPr/>
          </p:nvGrpSpPr>
          <p:grpSpPr>
            <a:xfrm rot="2251799">
              <a:off x="6419601" y="1366665"/>
              <a:ext cx="267198" cy="312847"/>
              <a:chOff x="7086600" y="1377944"/>
              <a:chExt cx="1828800" cy="1824665"/>
            </a:xfrm>
          </p:grpSpPr>
          <p:cxnSp>
            <p:nvCxnSpPr>
              <p:cNvPr id="30" name="Curved Connector 25"/>
              <p:cNvCxnSpPr/>
              <p:nvPr/>
            </p:nvCxnSpPr>
            <p:spPr bwMode="auto">
              <a:xfrm>
                <a:off x="7086600" y="1377944"/>
                <a:ext cx="914400" cy="914400"/>
              </a:xfrm>
              <a:prstGeom prst="curvedConnector3">
                <a:avLst/>
              </a:prstGeom>
              <a:solidFill>
                <a:srgbClr val="00B8FF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1" name="Curved Connector 28"/>
              <p:cNvCxnSpPr/>
              <p:nvPr/>
            </p:nvCxnSpPr>
            <p:spPr bwMode="auto">
              <a:xfrm>
                <a:off x="8001000" y="2288209"/>
                <a:ext cx="914400" cy="914400"/>
              </a:xfrm>
              <a:prstGeom prst="curvedConnector3">
                <a:avLst/>
              </a:prstGeom>
              <a:solidFill>
                <a:srgbClr val="00B8FF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8" name="Straight Arrow Connector 17"/>
            <p:cNvCxnSpPr/>
            <p:nvPr/>
          </p:nvCxnSpPr>
          <p:spPr bwMode="auto">
            <a:xfrm>
              <a:off x="6547762" y="1720801"/>
              <a:ext cx="919838" cy="20834"/>
            </a:xfrm>
            <a:prstGeom prst="straightConnector1">
              <a:avLst/>
            </a:prstGeom>
            <a:solidFill>
              <a:srgbClr val="00B8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9" name="Straight Arrow Connector 18"/>
            <p:cNvCxnSpPr/>
            <p:nvPr/>
          </p:nvCxnSpPr>
          <p:spPr bwMode="auto">
            <a:xfrm flipV="1">
              <a:off x="6081018" y="1708870"/>
              <a:ext cx="477619" cy="284811"/>
            </a:xfrm>
            <a:prstGeom prst="straightConnector1">
              <a:avLst/>
            </a:prstGeom>
            <a:solidFill>
              <a:srgbClr val="00B8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20" name="Oval 19"/>
            <p:cNvSpPr/>
            <p:nvPr/>
          </p:nvSpPr>
          <p:spPr bwMode="auto">
            <a:xfrm>
              <a:off x="5832086" y="1804573"/>
              <a:ext cx="248932" cy="493371"/>
            </a:xfrm>
            <a:prstGeom prst="ellips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defRPr/>
              </a:pPr>
              <a:endParaRPr lang="en-US" ker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1" name="Straight Arrow Connector 20"/>
            <p:cNvCxnSpPr>
              <a:stCxn id="20" idx="6"/>
            </p:cNvCxnSpPr>
            <p:nvPr/>
          </p:nvCxnSpPr>
          <p:spPr bwMode="auto">
            <a:xfrm flipV="1">
              <a:off x="6081018" y="2047965"/>
              <a:ext cx="578347" cy="3294"/>
            </a:xfrm>
            <a:prstGeom prst="straightConnector1">
              <a:avLst/>
            </a:prstGeom>
            <a:solidFill>
              <a:srgbClr val="00B8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2" name="Straight Arrow Connector 21"/>
            <p:cNvCxnSpPr/>
            <p:nvPr/>
          </p:nvCxnSpPr>
          <p:spPr bwMode="auto">
            <a:xfrm>
              <a:off x="6067340" y="2146114"/>
              <a:ext cx="592025" cy="116566"/>
            </a:xfrm>
            <a:prstGeom prst="straightConnector1">
              <a:avLst/>
            </a:prstGeom>
            <a:solidFill>
              <a:srgbClr val="00B8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3" name="Straight Connector 22"/>
            <p:cNvCxnSpPr>
              <a:endCxn id="20" idx="2"/>
            </p:cNvCxnSpPr>
            <p:nvPr/>
          </p:nvCxnSpPr>
          <p:spPr bwMode="auto">
            <a:xfrm>
              <a:off x="5625634" y="2047965"/>
              <a:ext cx="206452" cy="3294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24" name="TextBox 23"/>
            <p:cNvSpPr txBox="1"/>
            <p:nvPr/>
          </p:nvSpPr>
          <p:spPr>
            <a:xfrm>
              <a:off x="5229580" y="1741635"/>
              <a:ext cx="716756" cy="349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defRPr/>
              </a:pPr>
              <a:r>
                <a:rPr lang="en-US" kern="0" dirty="0">
                  <a:solidFill>
                    <a:srgbClr val="000000"/>
                  </a:solidFill>
                  <a:latin typeface="Arial" panose="020B0604020202020204" pitchFamily="34" charset="0"/>
                  <a:ea typeface="Comic Sans MS" charset="0"/>
                  <a:cs typeface="Arial" panose="020B0604020202020204" pitchFamily="34" charset="0"/>
                </a:rPr>
                <a:t>p/A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635186" y="677566"/>
              <a:ext cx="311150" cy="349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defRPr/>
              </a:pPr>
              <a:r>
                <a:rPr lang="en-US" kern="0">
                  <a:solidFill>
                    <a:srgbClr val="000000"/>
                  </a:solidFill>
                  <a:latin typeface="Arial" panose="020B0604020202020204" pitchFamily="34" charset="0"/>
                  <a:ea typeface="Comic Sans MS" charset="0"/>
                  <a:cs typeface="Arial" panose="020B0604020202020204" pitchFamily="34" charset="0"/>
                </a:rPr>
                <a:t>e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/>
                <p:cNvSpPr txBox="1"/>
                <p:nvPr/>
              </p:nvSpPr>
              <p:spPr>
                <a:xfrm>
                  <a:off x="6872686" y="648969"/>
                  <a:ext cx="701079" cy="3785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914400" fontAlgn="base" hangingPunct="0">
                    <a:lnSpc>
                      <a:spcPct val="93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Times New Roman" charset="0"/>
                    <a:buNone/>
                    <a:defRPr/>
                  </a:pPr>
                  <a:r>
                    <a:rPr lang="en-US" kern="0" dirty="0">
                      <a:solidFill>
                        <a:srgbClr val="3C7EB9"/>
                      </a:solidFill>
                      <a:latin typeface="Arial" panose="020B0604020202020204" pitchFamily="34" charset="0"/>
                      <a:ea typeface="Comic Sans MS" charset="0"/>
                      <a:cs typeface="Arial" panose="020B0604020202020204" pitchFamily="34" charset="0"/>
                    </a:rPr>
                    <a:t>e’</a:t>
                  </a:r>
                  <a:r>
                    <a:rPr lang="en-US" kern="0" dirty="0">
                      <a:solidFill>
                        <a:srgbClr val="000000"/>
                      </a:solidFill>
                      <a:latin typeface="Arial" panose="020B0604020202020204" pitchFamily="34" charset="0"/>
                      <a:ea typeface="Comic Sans MS" charset="0"/>
                      <a:cs typeface="Arial" panose="020B0604020202020204" pitchFamily="34" charset="0"/>
                    </a:rPr>
                    <a:t>, </a:t>
                  </a:r>
                  <a:endParaRPr lang="en-US" sz="2000" kern="0" dirty="0">
                    <a:solidFill>
                      <a:srgbClr val="FF0000"/>
                    </a:solidFill>
                    <a:latin typeface="Arial" panose="020B0604020202020204" pitchFamily="34" charset="0"/>
                    <a:ea typeface="Comic Sans MS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6" name="TextBox 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72686" y="648969"/>
                  <a:ext cx="701079" cy="378565"/>
                </a:xfrm>
                <a:prstGeom prst="rect">
                  <a:avLst/>
                </a:prstGeom>
                <a:blipFill>
                  <a:blip r:embed="rId3"/>
                  <a:stretch>
                    <a:fillRect l="-7826" t="-6452" b="-2419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7" name="TextBox 26"/>
            <p:cNvSpPr txBox="1"/>
            <p:nvPr/>
          </p:nvSpPr>
          <p:spPr>
            <a:xfrm>
              <a:off x="7205068" y="1729680"/>
              <a:ext cx="311150" cy="349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defRPr/>
              </a:pPr>
              <a:r>
                <a:rPr lang="en-US" kern="0" dirty="0">
                  <a:solidFill>
                    <a:srgbClr val="000000"/>
                  </a:solidFill>
                  <a:latin typeface="Arial" panose="020B0604020202020204" pitchFamily="34" charset="0"/>
                  <a:ea typeface="Comic Sans MS" charset="0"/>
                  <a:cs typeface="Arial" panose="020B0604020202020204" pitchFamily="34" charset="0"/>
                </a:rPr>
                <a:t>q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/>
                <p:cNvSpPr txBox="1"/>
                <p:nvPr/>
              </p:nvSpPr>
              <p:spPr>
                <a:xfrm>
                  <a:off x="6531501" y="1266375"/>
                  <a:ext cx="1189235" cy="37196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914400" fontAlgn="base" hangingPunct="0">
                    <a:lnSpc>
                      <a:spcPct val="93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Times New Roman" charset="0"/>
                    <a:buNone/>
                    <a:defRPr/>
                  </a:pPr>
                  <a:r>
                    <a:rPr lang="en-US" kern="0" dirty="0">
                      <a:solidFill>
                        <a:srgbClr val="3C7EB9"/>
                      </a:solidFill>
                      <a:latin typeface="Arial" panose="020B0604020202020204" pitchFamily="34" charset="0"/>
                      <a:ea typeface="Comic Sans MS" charset="0"/>
                      <a:cs typeface="Arial" panose="020B0604020202020204" pitchFamily="34" charset="0"/>
                    </a:rPr>
                    <a:t>Z</a:t>
                  </a:r>
                  <a:r>
                    <a:rPr lang="en-US" kern="0" dirty="0">
                      <a:solidFill>
                        <a:srgbClr val="000000"/>
                      </a:solidFill>
                      <a:latin typeface="Arial" panose="020B0604020202020204" pitchFamily="34" charset="0"/>
                      <a:ea typeface="Comic Sans MS" charset="0"/>
                      <a:cs typeface="Arial" panose="020B0604020202020204" pitchFamily="34" charset="0"/>
                    </a:rPr>
                    <a:t>,</a:t>
                  </a:r>
                  <a:r>
                    <a:rPr lang="en-US" kern="0" dirty="0">
                      <a:solidFill>
                        <a:srgbClr val="FF0000"/>
                      </a:solidFill>
                      <a:latin typeface="Arial" panose="020B0604020202020204" pitchFamily="34" charset="0"/>
                      <a:ea typeface="Comic Sans MS" charset="0"/>
                      <a:cs typeface="Arial" panose="020B0604020202020204" pitchFamily="34" charset="0"/>
                    </a:rPr>
                    <a:t>W</a:t>
                  </a:r>
                </a:p>
              </p:txBody>
            </p:sp>
          </mc:Choice>
          <mc:Fallback xmlns="">
            <p:sp>
              <p:nvSpPr>
                <p:cNvPr id="28" name="TextBox 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31501" y="1266375"/>
                  <a:ext cx="1189235" cy="371961"/>
                </a:xfrm>
                <a:prstGeom prst="rect">
                  <a:avLst/>
                </a:prstGeom>
                <a:blipFill>
                  <a:blip r:embed="rId4"/>
                  <a:stretch>
                    <a:fillRect t="-9836" b="-2459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9" name="TextBox 28"/>
            <p:cNvSpPr txBox="1"/>
            <p:nvPr/>
          </p:nvSpPr>
          <p:spPr>
            <a:xfrm>
              <a:off x="6629663" y="2098842"/>
              <a:ext cx="1356914" cy="349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defRPr/>
              </a:pPr>
              <a:r>
                <a:rPr lang="en-US" kern="0">
                  <a:solidFill>
                    <a:srgbClr val="000000"/>
                  </a:solidFill>
                  <a:latin typeface="Arial" panose="020B0604020202020204" pitchFamily="34" charset="0"/>
                  <a:ea typeface="Comic Sans MS" charset="0"/>
                  <a:cs typeface="Arial" panose="020B0604020202020204" pitchFamily="34" charset="0"/>
                </a:rPr>
                <a:t>p remnant</a:t>
              </a:r>
            </a:p>
          </p:txBody>
        </p:sp>
      </p:grpSp>
      <p:sp>
        <p:nvSpPr>
          <p:cNvPr id="32" name="Rectangle 31"/>
          <p:cNvSpPr/>
          <p:nvPr/>
        </p:nvSpPr>
        <p:spPr>
          <a:xfrm>
            <a:off x="3908951" y="994054"/>
            <a:ext cx="5130210" cy="1495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Comic Sans MS" charset="0"/>
                <a:cs typeface="Arial" panose="020B0604020202020204" pitchFamily="34" charset="0"/>
              </a:rPr>
              <a:t>Aim of EIC is nucleon and nuclear structure beyond the longitudinal description.</a:t>
            </a:r>
          </a:p>
          <a:p>
            <a:pPr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</a:pPr>
            <a:endParaRPr lang="en-US" sz="800" dirty="0">
              <a:solidFill>
                <a:srgbClr val="000000"/>
              </a:solidFill>
              <a:latin typeface="Arial" panose="020B0604020202020204" pitchFamily="34" charset="0"/>
              <a:ea typeface="Comic Sans MS" charset="0"/>
              <a:cs typeface="Arial" panose="020B0604020202020204" pitchFamily="34" charset="0"/>
            </a:endParaRPr>
          </a:p>
          <a:p>
            <a:pPr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Comic Sans MS" charset="0"/>
                <a:cs typeface="Arial" panose="020B0604020202020204" pitchFamily="34" charset="0"/>
              </a:rPr>
              <a:t>This makes the requirements for the machine and detector 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ea typeface="Comic Sans MS" charset="0"/>
                <a:cs typeface="Arial" panose="020B0604020202020204" pitchFamily="34" charset="0"/>
              </a:rPr>
              <a:t>different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Comic Sans MS" charset="0"/>
                <a:cs typeface="Arial" panose="020B0604020202020204" pitchFamily="34" charset="0"/>
              </a:rPr>
              <a:t> from all previous colliders,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ea typeface="Comic Sans MS" charset="0"/>
                <a:cs typeface="Arial" panose="020B0604020202020204" pitchFamily="34" charset="0"/>
              </a:rPr>
              <a:t>including</a:t>
            </a:r>
            <a:r>
              <a:rPr lang="en-US" dirty="0">
                <a:solidFill>
                  <a:srgbClr val="CD0000"/>
                </a:solidFill>
                <a:latin typeface="Arial" panose="020B0604020202020204" pitchFamily="34" charset="0"/>
                <a:ea typeface="Comic Sans MS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ea typeface="Comic Sans MS" charset="0"/>
                <a:cs typeface="Arial" panose="020B0604020202020204" pitchFamily="34" charset="0"/>
              </a:rPr>
              <a:t>HERA.</a:t>
            </a:r>
          </a:p>
        </p:txBody>
      </p:sp>
      <p:sp>
        <p:nvSpPr>
          <p:cNvPr id="35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5853479" y="6445327"/>
            <a:ext cx="2133600" cy="365125"/>
          </a:xfrm>
          <a:prstGeom prst="rect">
            <a:avLst/>
          </a:prstGeom>
        </p:spPr>
        <p:txBody>
          <a:bodyPr/>
          <a:lstStyle/>
          <a:p>
            <a:fld id="{B9A5DFB4-3D23-4866-8D46-AE36D04BFD7D}" type="slidenum">
              <a:rPr lang="en-US" smtClean="0">
                <a:solidFill>
                  <a:prstClr val="white"/>
                </a:solidFill>
              </a:rPr>
              <a:pPr/>
              <a:t>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-17319" y="55340"/>
            <a:ext cx="1060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[Rolf </a:t>
            </a:r>
            <a:r>
              <a:rPr lang="en-US" dirty="0" err="1" smtClean="0">
                <a:solidFill>
                  <a:srgbClr val="FF0000"/>
                </a:solidFill>
              </a:rPr>
              <a:t>Ent</a:t>
            </a:r>
            <a:r>
              <a:rPr lang="en-US" dirty="0" smtClean="0">
                <a:solidFill>
                  <a:srgbClr val="FF0000"/>
                </a:solidFill>
              </a:rPr>
              <a:t>]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1370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/>
          <p:cNvSpPr txBox="1"/>
          <p:nvPr/>
        </p:nvSpPr>
        <p:spPr>
          <a:xfrm>
            <a:off x="403666" y="5581818"/>
            <a:ext cx="8250907" cy="830997"/>
          </a:xfrm>
          <a:prstGeom prst="rect">
            <a:avLst/>
          </a:prstGeom>
          <a:solidFill>
            <a:srgbClr val="FFFF66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defTabSz="457200"/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Relatively large crossing angle (50 </a:t>
            </a:r>
            <a:r>
              <a:rPr lang="en-US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mr</a:t>
            </a: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combined with large aperture final focus magnets, </a:t>
            </a:r>
          </a:p>
          <a:p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forward dipoles are keys to this design - this crossing angle creates room for forward dipoles  and gives a space for detectors in the forward regions</a:t>
            </a:r>
          </a:p>
        </p:txBody>
      </p:sp>
      <p:sp>
        <p:nvSpPr>
          <p:cNvPr id="41986" name="Title 1"/>
          <p:cNvSpPr>
            <a:spLocks noGrp="1"/>
          </p:cNvSpPr>
          <p:nvPr>
            <p:ph type="title" idx="4294967295"/>
          </p:nvPr>
        </p:nvSpPr>
        <p:spPr>
          <a:xfrm>
            <a:off x="457200" y="117125"/>
            <a:ext cx="8229600" cy="39793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2800" b="1" dirty="0">
                <a:latin typeface="Arial" charset="0"/>
                <a:cs typeface="Arial" charset="0"/>
              </a:rPr>
              <a:t>Integration IR</a:t>
            </a:r>
            <a:r>
              <a:rPr lang="en-US" sz="2800" dirty="0">
                <a:latin typeface="Arial" charset="0"/>
                <a:cs typeface="Arial" charset="0"/>
              </a:rPr>
              <a:t>: JLEIC total acceptance detector</a:t>
            </a:r>
            <a:endParaRPr lang="en-US" sz="2800" b="1" baseline="-25000" dirty="0">
              <a:latin typeface="Arial" charset="0"/>
              <a:cs typeface="Arial" charset="0"/>
            </a:endParaRPr>
          </a:p>
        </p:txBody>
      </p:sp>
      <p:pic>
        <p:nvPicPr>
          <p:cNvPr id="46" name="Picture 45" descr="Screen Shot 2016-11-11 at 1.16.2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61" y="827173"/>
            <a:ext cx="8345636" cy="4572110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 rot="1614294">
            <a:off x="5231617" y="1521869"/>
            <a:ext cx="1334921" cy="276999"/>
          </a:xfrm>
          <a:prstGeom prst="rect">
            <a:avLst/>
          </a:prstGeom>
          <a:noFill/>
          <a:ln>
            <a:solidFill>
              <a:sysClr val="windowText" lastClr="0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Scattered electron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556964" y="4721417"/>
            <a:ext cx="2355407" cy="276999"/>
          </a:xfrm>
          <a:prstGeom prst="rect">
            <a:avLst/>
          </a:prstGeom>
          <a:noFill/>
          <a:ln>
            <a:solidFill>
              <a:sysClr val="windowText" lastClr="0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Particles Associated with Initial Ion</a:t>
            </a:r>
          </a:p>
        </p:txBody>
      </p:sp>
      <p:sp>
        <p:nvSpPr>
          <p:cNvPr id="50" name="TextBox 49"/>
          <p:cNvSpPr txBox="1"/>
          <p:nvPr/>
        </p:nvSpPr>
        <p:spPr>
          <a:xfrm rot="1383638">
            <a:off x="2466790" y="4777979"/>
            <a:ext cx="2592627" cy="276999"/>
          </a:xfrm>
          <a:prstGeom prst="rect">
            <a:avLst/>
          </a:prstGeom>
          <a:noFill/>
          <a:ln>
            <a:solidFill>
              <a:sysClr val="windowText" lastClr="0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Particles associated with struck parton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771460" y="886439"/>
            <a:ext cx="2261489" cy="830997"/>
          </a:xfrm>
          <a:prstGeom prst="rect">
            <a:avLst/>
          </a:prstGeom>
          <a:solidFill>
            <a:srgbClr val="FFFF6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457200"/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Possible to get ~100% acceptance for the whole event</a:t>
            </a:r>
          </a:p>
        </p:txBody>
      </p:sp>
      <p:sp>
        <p:nvSpPr>
          <p:cNvPr id="9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5853479" y="6445327"/>
            <a:ext cx="2133600" cy="365125"/>
          </a:xfrm>
          <a:prstGeom prst="rect">
            <a:avLst/>
          </a:prstGeom>
        </p:spPr>
        <p:txBody>
          <a:bodyPr/>
          <a:lstStyle/>
          <a:p>
            <a:fld id="{B9A5DFB4-3D23-4866-8D46-AE36D04BFD7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17221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sz="2000" i="1" dirty="0">
                <a:solidFill>
                  <a:srgbClr val="FF0000"/>
                </a:solidFill>
              </a:rPr>
              <a:t>Rolf </a:t>
            </a:r>
            <a:r>
              <a:rPr lang="en-US" sz="2000" i="1" dirty="0" err="1">
                <a:solidFill>
                  <a:srgbClr val="FF0000"/>
                </a:solidFill>
              </a:rPr>
              <a:t>Ent</a:t>
            </a:r>
            <a:r>
              <a:rPr lang="en-US" sz="2000" i="1" dirty="0">
                <a:solidFill>
                  <a:srgbClr val="FF0000"/>
                </a:solidFill>
              </a:rPr>
              <a:t> (</a:t>
            </a:r>
            <a:r>
              <a:rPr lang="en-US" sz="2000" i="1" dirty="0" err="1" smtClean="0">
                <a:solidFill>
                  <a:srgbClr val="FF0000"/>
                </a:solidFill>
              </a:rPr>
              <a:t>JLab</a:t>
            </a:r>
            <a:r>
              <a:rPr lang="en-US" sz="2000" i="1" dirty="0" smtClean="0">
                <a:solidFill>
                  <a:srgbClr val="FF0000"/>
                </a:solidFill>
              </a:rPr>
              <a:t>)</a:t>
            </a:r>
            <a:endParaRPr lang="en-US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64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5853479" y="6453278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A5DFB4-3D23-4866-8D46-AE36D04BFD7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>
          <a:xfrm>
            <a:off x="0" y="287337"/>
            <a:ext cx="9144000" cy="804863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Full Acceptance for Forward Physics!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60136" y="867746"/>
            <a:ext cx="68237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Example: acceptance for p’ in e + p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 e’ + p’ + X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254" y="1678268"/>
            <a:ext cx="6557592" cy="386905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73886" y="5909027"/>
            <a:ext cx="8891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Huge gain in acceptance for diffractive physics and forward tagging to measure F</a:t>
            </a:r>
            <a:r>
              <a:rPr kumimoji="0" lang="en-US" sz="1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!!!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967659" y="4035141"/>
            <a:ext cx="2067299" cy="1512182"/>
            <a:chOff x="6795286" y="3407841"/>
            <a:chExt cx="1881498" cy="1345422"/>
          </a:xfrm>
        </p:grpSpPr>
        <p:pic>
          <p:nvPicPr>
            <p:cNvPr id="9" name="Picture 3" descr="D:\Google Drive\eic\talk_mine\detector_meeting\20160629\fullcooling_cutfocus_acctwoplanes_gaus\acc_xlt_all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40996" y="3407841"/>
              <a:ext cx="1335788" cy="1169818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6795286" y="3491081"/>
              <a:ext cx="719847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400">
                  <a:solidFill>
                    <a:srgbClr val="000000"/>
                  </a:solidFill>
                  <a:latin typeface="Arial" panose="020B0604020202020204" pitchFamily="34" charset="0"/>
                  <a:ea typeface="Comic Sans MS" charset="0"/>
                  <a:cs typeface="Arial" panose="020B0604020202020204" pitchFamily="34" charset="0"/>
                  <a:sym typeface="Times"/>
                </a:rPr>
                <a:t>t</a:t>
              </a:r>
              <a:r>
                <a:rPr kumimoji="0" lang="en-US" sz="140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ea typeface="Comic Sans MS" charset="0"/>
                  <a:cs typeface="Arial" panose="020B0604020202020204" pitchFamily="34" charset="0"/>
                  <a:sym typeface="Times"/>
                </a:rPr>
                <a:t>, GeV</a:t>
              </a:r>
              <a:r>
                <a:rPr kumimoji="0" lang="en-US" sz="1400" u="none" strike="noStrike" cap="none" spc="0" normalizeH="0" baseline="3000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ea typeface="Comic Sans MS" charset="0"/>
                  <a:cs typeface="Arial" panose="020B0604020202020204" pitchFamily="34" charset="0"/>
                  <a:sym typeface="Times"/>
                </a:rPr>
                <a:t>2</a:t>
              </a:r>
              <a:endParaRPr kumimoji="0" lang="en-US" sz="140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ea typeface="Comic Sans MS" charset="0"/>
                <a:cs typeface="Arial" panose="020B0604020202020204" pitchFamily="34" charset="0"/>
                <a:sym typeface="Time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192889" y="4465971"/>
              <a:ext cx="491075" cy="2738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ea typeface="Comic Sans MS" charset="0"/>
                  <a:cs typeface="Arial" panose="020B0604020202020204" pitchFamily="34" charset="0"/>
                  <a:sym typeface="Times"/>
                </a:rPr>
                <a:t>0.994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418904" y="4445488"/>
              <a:ext cx="224322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604020202020204" pitchFamily="34" charset="0"/>
                  <a:ea typeface="Comic Sans MS" charset="0"/>
                  <a:cs typeface="Arial" panose="020B0604020202020204" pitchFamily="34" charset="0"/>
                  <a:sym typeface="Times"/>
                </a:rPr>
                <a:t>1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7149754" y="1663765"/>
            <a:ext cx="1853565" cy="2212440"/>
            <a:chOff x="7189946" y="930238"/>
            <a:chExt cx="1853565" cy="2212440"/>
          </a:xfrm>
        </p:grpSpPr>
        <p:pic>
          <p:nvPicPr>
            <p:cNvPr id="14" name="Picture 13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89946" y="1364678"/>
              <a:ext cx="1853565" cy="1778000"/>
            </a:xfrm>
            <a:prstGeom prst="rect">
              <a:avLst/>
            </a:prstGeom>
            <a:noFill/>
            <a:ln>
              <a:noFill/>
            </a:ln>
            <a:extLst>
              <a:ext uri="{FAA26D3D-D897-4be2-8F04-BA451C77F1D7}">
                <ma14:placeholderFlag xmlns:ma14="http://schemas.microsoft.com/office/mac/drawingml/2011/main"/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7216745" y="930238"/>
              <a:ext cx="1524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ea typeface="Comic Sans MS" charset="0"/>
                  <a:cs typeface="Arial" panose="020B0604020202020204" pitchFamily="34" charset="0"/>
                </a:rPr>
                <a:t>Diffraction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0" y="0"/>
            <a:ext cx="17221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sz="2000" i="1" dirty="0">
                <a:solidFill>
                  <a:srgbClr val="FF0000"/>
                </a:solidFill>
              </a:rPr>
              <a:t>Rolf </a:t>
            </a:r>
            <a:r>
              <a:rPr lang="en-US" sz="2000" i="1" dirty="0" err="1">
                <a:solidFill>
                  <a:srgbClr val="FF0000"/>
                </a:solidFill>
              </a:rPr>
              <a:t>Ent</a:t>
            </a:r>
            <a:r>
              <a:rPr lang="en-US" sz="2000" i="1" dirty="0">
                <a:solidFill>
                  <a:srgbClr val="FF0000"/>
                </a:solidFill>
              </a:rPr>
              <a:t> (</a:t>
            </a:r>
            <a:r>
              <a:rPr lang="en-US" sz="2000" i="1" dirty="0" err="1" smtClean="0">
                <a:solidFill>
                  <a:srgbClr val="FF0000"/>
                </a:solidFill>
              </a:rPr>
              <a:t>JLab</a:t>
            </a:r>
            <a:r>
              <a:rPr lang="en-US" sz="2000" i="1" dirty="0" smtClean="0">
                <a:solidFill>
                  <a:srgbClr val="FF0000"/>
                </a:solidFill>
              </a:rPr>
              <a:t>)</a:t>
            </a:r>
            <a:endParaRPr lang="en-US" sz="2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1640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JLabPowerpointMai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2_JLabPowerpointMai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3_JLabPowerpointMai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5515</TotalTime>
  <Words>1007</Words>
  <Application>Microsoft Macintosh PowerPoint</Application>
  <PresentationFormat>On-screen Show (4:3)</PresentationFormat>
  <Paragraphs>192</Paragraphs>
  <Slides>20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Office Theme</vt:lpstr>
      <vt:lpstr>Office テーマ</vt:lpstr>
      <vt:lpstr>1_Office テーマ</vt:lpstr>
      <vt:lpstr>1_JLabPowerpointMain</vt:lpstr>
      <vt:lpstr>2_JLabPowerpointMain</vt:lpstr>
      <vt:lpstr>3_JLabPowerpointMain</vt:lpstr>
      <vt:lpstr>Report for the DIS17 front B. Page, S. Fazio EIC Task Force meeting BNL – April 13th, 2017</vt:lpstr>
      <vt:lpstr>Where EIC needs to be in Q2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Integration IR: JLEIC total acceptance detector</vt:lpstr>
      <vt:lpstr>PowerPoint Presentation</vt:lpstr>
      <vt:lpstr>PowerPoint Presentation</vt:lpstr>
      <vt:lpstr>PowerPoint Presentation</vt:lpstr>
      <vt:lpstr>Diffractive dijet production</vt:lpstr>
      <vt:lpstr>PowerPoint Presentation</vt:lpstr>
      <vt:lpstr>PowerPoint Presentation</vt:lpstr>
      <vt:lpstr>PowerPoint Presentation</vt:lpstr>
      <vt:lpstr>Beyond the future session (but relevant for RHIC)</vt:lpstr>
      <vt:lpstr>PowerPoint Presentation</vt:lpstr>
      <vt:lpstr>PowerPoint Presentation</vt:lpstr>
      <vt:lpstr>PowerPoint Presentation</vt:lpstr>
      <vt:lpstr>Measuring Wigner in ultra-peripheral pA collisions</vt:lpstr>
    </vt:vector>
  </TitlesOfParts>
  <Manager/>
  <Company>Brookhaven National Laboratory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subject/>
  <dc:creator>Salvatore Fazio</dc:creator>
  <cp:keywords/>
  <dc:description/>
  <cp:lastModifiedBy>Salvatore Fazio</cp:lastModifiedBy>
  <cp:revision>306</cp:revision>
  <cp:lastPrinted>2010-12-09T17:37:28Z</cp:lastPrinted>
  <dcterms:created xsi:type="dcterms:W3CDTF">2013-05-15T19:20:15Z</dcterms:created>
  <dcterms:modified xsi:type="dcterms:W3CDTF">2017-04-13T17:25:53Z</dcterms:modified>
  <cp:category/>
</cp:coreProperties>
</file>